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81" r:id="rId3"/>
    <p:sldId id="428" r:id="rId4"/>
    <p:sldId id="423" r:id="rId5"/>
    <p:sldId id="424" r:id="rId6"/>
    <p:sldId id="425" r:id="rId7"/>
    <p:sldId id="426" r:id="rId8"/>
    <p:sldId id="427" r:id="rId9"/>
    <p:sldId id="389" r:id="rId10"/>
    <p:sldId id="421" r:id="rId11"/>
    <p:sldId id="420" r:id="rId12"/>
    <p:sldId id="422" r:id="rId13"/>
    <p:sldId id="414" r:id="rId14"/>
    <p:sldId id="415" r:id="rId15"/>
    <p:sldId id="417" r:id="rId16"/>
    <p:sldId id="418" r:id="rId17"/>
    <p:sldId id="416" r:id="rId18"/>
    <p:sldId id="419" r:id="rId19"/>
    <p:sldId id="393" r:id="rId20"/>
    <p:sldId id="350" r:id="rId21"/>
    <p:sldId id="376" r:id="rId22"/>
    <p:sldId id="412" r:id="rId23"/>
    <p:sldId id="398" r:id="rId24"/>
    <p:sldId id="410" r:id="rId25"/>
    <p:sldId id="399" r:id="rId26"/>
    <p:sldId id="400" r:id="rId27"/>
    <p:sldId id="401" r:id="rId28"/>
    <p:sldId id="402" r:id="rId29"/>
    <p:sldId id="403" r:id="rId30"/>
    <p:sldId id="404" r:id="rId31"/>
    <p:sldId id="405" r:id="rId32"/>
    <p:sldId id="406" r:id="rId33"/>
    <p:sldId id="407" r:id="rId34"/>
    <p:sldId id="408" r:id="rId35"/>
    <p:sldId id="409" r:id="rId36"/>
    <p:sldId id="413" r:id="rId37"/>
    <p:sldId id="41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6" d="100"/>
          <a:sy n="76" d="100"/>
        </p:scale>
        <p:origin x="-1500" y="-48"/>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8C61CF-6969-4FCD-B37A-CB4E57378166}" type="datetimeFigureOut">
              <a:rPr lang="en-AU" smtClean="0"/>
              <a:t>11/06/2013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A39069-DC0A-4537-9842-51F64BF3FC5E}" type="slidenum">
              <a:rPr lang="en-AU" smtClean="0"/>
              <a:t>‹#›</a:t>
            </a:fld>
            <a:endParaRPr lang="en-AU"/>
          </a:p>
        </p:txBody>
      </p:sp>
    </p:spTree>
    <p:extLst>
      <p:ext uri="{BB962C8B-B14F-4D97-AF65-F5344CB8AC3E}">
        <p14:creationId xmlns:p14="http://schemas.microsoft.com/office/powerpoint/2010/main" val="3564533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7C2A3-C2B8-4E3C-98B4-ACEB08CE95B0}" type="datetimeFigureOut">
              <a:rPr lang="en-AU" smtClean="0"/>
              <a:t>11/06/2013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E1B32-F0A3-4BAD-91D3-A33C6B9BBF3D}" type="slidenum">
              <a:rPr lang="en-AU" smtClean="0"/>
              <a:t>‹#›</a:t>
            </a:fld>
            <a:endParaRPr lang="en-AU"/>
          </a:p>
        </p:txBody>
      </p:sp>
    </p:spTree>
    <p:extLst>
      <p:ext uri="{BB962C8B-B14F-4D97-AF65-F5344CB8AC3E}">
        <p14:creationId xmlns:p14="http://schemas.microsoft.com/office/powerpoint/2010/main" val="214983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CB9DD9B-57CA-44C3-9D23-B6DA7BB87E18}" type="datetime1">
              <a:rPr lang="en-AU" smtClean="0"/>
              <a:t>11/06/2013</a:t>
            </a:fld>
            <a:endParaRPr lang="en-AU"/>
          </a:p>
        </p:txBody>
      </p:sp>
      <p:sp>
        <p:nvSpPr>
          <p:cNvPr id="5" name="Footer Placeholder 4"/>
          <p:cNvSpPr>
            <a:spLocks noGrp="1"/>
          </p:cNvSpPr>
          <p:nvPr>
            <p:ph type="ftr" sz="quarter" idx="11"/>
          </p:nvPr>
        </p:nvSpPr>
        <p:spPr/>
        <p:txBody>
          <a:bodyPr/>
          <a:lstStyle/>
          <a:p>
            <a:r>
              <a:rPr lang="en-AU" smtClean="0"/>
              <a:t>Connect with maths  June 2013</a:t>
            </a:r>
            <a:endParaRPr lang="en-AU"/>
          </a:p>
        </p:txBody>
      </p:sp>
      <p:sp>
        <p:nvSpPr>
          <p:cNvPr id="6" name="Slide Number Placeholder 5"/>
          <p:cNvSpPr>
            <a:spLocks noGrp="1"/>
          </p:cNvSpPr>
          <p:nvPr>
            <p:ph type="sldNum" sz="quarter" idx="12"/>
          </p:nvPr>
        </p:nvSpPr>
        <p:spPr/>
        <p:txBody>
          <a:bodyPr/>
          <a:lstStyle/>
          <a:p>
            <a:fld id="{88DF2049-E755-4DCE-A63D-345CE0F47BB3}"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ABB31E5-05DB-4D9A-BD06-BAD3FD614138}" type="datetime1">
              <a:rPr lang="en-AU" smtClean="0"/>
              <a:t>11/06/2013</a:t>
            </a:fld>
            <a:endParaRPr lang="en-AU"/>
          </a:p>
        </p:txBody>
      </p:sp>
      <p:sp>
        <p:nvSpPr>
          <p:cNvPr id="5" name="Footer Placeholder 4"/>
          <p:cNvSpPr>
            <a:spLocks noGrp="1"/>
          </p:cNvSpPr>
          <p:nvPr>
            <p:ph type="ftr" sz="quarter" idx="11"/>
          </p:nvPr>
        </p:nvSpPr>
        <p:spPr/>
        <p:txBody>
          <a:bodyPr/>
          <a:lstStyle/>
          <a:p>
            <a:r>
              <a:rPr lang="en-AU" smtClean="0"/>
              <a:t>Connect with maths  June 2013</a:t>
            </a:r>
            <a:endParaRPr lang="en-AU"/>
          </a:p>
        </p:txBody>
      </p:sp>
      <p:sp>
        <p:nvSpPr>
          <p:cNvPr id="6" name="Slide Number Placeholder 5"/>
          <p:cNvSpPr>
            <a:spLocks noGrp="1"/>
          </p:cNvSpPr>
          <p:nvPr>
            <p:ph type="sldNum" sz="quarter" idx="12"/>
          </p:nvPr>
        </p:nvSpPr>
        <p:spPr/>
        <p:txBody>
          <a:bodyPr/>
          <a:lstStyle/>
          <a:p>
            <a:fld id="{88DF2049-E755-4DCE-A63D-345CE0F47BB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32978C-1D73-4BD3-A1E6-EF29C96BB45F}" type="datetime1">
              <a:rPr lang="en-AU" smtClean="0"/>
              <a:t>11/06/2013</a:t>
            </a:fld>
            <a:endParaRPr lang="en-AU"/>
          </a:p>
        </p:txBody>
      </p:sp>
      <p:sp>
        <p:nvSpPr>
          <p:cNvPr id="5" name="Footer Placeholder 4"/>
          <p:cNvSpPr>
            <a:spLocks noGrp="1"/>
          </p:cNvSpPr>
          <p:nvPr>
            <p:ph type="ftr" sz="quarter" idx="11"/>
          </p:nvPr>
        </p:nvSpPr>
        <p:spPr/>
        <p:txBody>
          <a:bodyPr/>
          <a:lstStyle/>
          <a:p>
            <a:r>
              <a:rPr lang="en-AU" smtClean="0"/>
              <a:t>Connect with maths  June 2013</a:t>
            </a:r>
            <a:endParaRPr lang="en-AU"/>
          </a:p>
        </p:txBody>
      </p:sp>
      <p:sp>
        <p:nvSpPr>
          <p:cNvPr id="6" name="Slide Number Placeholder 5"/>
          <p:cNvSpPr>
            <a:spLocks noGrp="1"/>
          </p:cNvSpPr>
          <p:nvPr>
            <p:ph type="sldNum" sz="quarter" idx="12"/>
          </p:nvPr>
        </p:nvSpPr>
        <p:spPr/>
        <p:txBody>
          <a:bodyPr/>
          <a:lstStyle/>
          <a:p>
            <a:fld id="{88DF2049-E755-4DCE-A63D-345CE0F47BB3}"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A01795F-CA4A-4194-8B45-9BF850F10782}" type="datetime1">
              <a:rPr lang="en-AU" smtClean="0"/>
              <a:t>11/06/2013</a:t>
            </a:fld>
            <a:endParaRPr lang="en-AU"/>
          </a:p>
        </p:txBody>
      </p:sp>
      <p:sp>
        <p:nvSpPr>
          <p:cNvPr id="5" name="Footer Placeholder 4"/>
          <p:cNvSpPr>
            <a:spLocks noGrp="1"/>
          </p:cNvSpPr>
          <p:nvPr>
            <p:ph type="ftr" sz="quarter" idx="11"/>
          </p:nvPr>
        </p:nvSpPr>
        <p:spPr/>
        <p:txBody>
          <a:bodyPr/>
          <a:lstStyle/>
          <a:p>
            <a:r>
              <a:rPr lang="en-AU" smtClean="0"/>
              <a:t>Connect with maths  June 2013</a:t>
            </a:r>
            <a:endParaRPr lang="en-AU"/>
          </a:p>
        </p:txBody>
      </p:sp>
      <p:sp>
        <p:nvSpPr>
          <p:cNvPr id="6" name="Slide Number Placeholder 5"/>
          <p:cNvSpPr>
            <a:spLocks noGrp="1"/>
          </p:cNvSpPr>
          <p:nvPr>
            <p:ph type="sldNum" sz="quarter" idx="12"/>
          </p:nvPr>
        </p:nvSpPr>
        <p:spPr/>
        <p:txBody>
          <a:bodyPr/>
          <a:lstStyle/>
          <a:p>
            <a:fld id="{88DF2049-E755-4DCE-A63D-345CE0F47BB3}"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CAD138-8E6D-4044-8328-DE27CCCDD2C4}" type="datetime1">
              <a:rPr lang="en-AU" smtClean="0"/>
              <a:t>11/06/2013</a:t>
            </a:fld>
            <a:endParaRPr lang="en-AU"/>
          </a:p>
        </p:txBody>
      </p:sp>
      <p:sp>
        <p:nvSpPr>
          <p:cNvPr id="5" name="Footer Placeholder 4"/>
          <p:cNvSpPr>
            <a:spLocks noGrp="1"/>
          </p:cNvSpPr>
          <p:nvPr>
            <p:ph type="ftr" sz="quarter" idx="11"/>
          </p:nvPr>
        </p:nvSpPr>
        <p:spPr/>
        <p:txBody>
          <a:bodyPr/>
          <a:lstStyle/>
          <a:p>
            <a:r>
              <a:rPr lang="en-AU" smtClean="0"/>
              <a:t>Connect with maths  June 2013</a:t>
            </a:r>
            <a:endParaRPr lang="en-AU"/>
          </a:p>
        </p:txBody>
      </p:sp>
      <p:sp>
        <p:nvSpPr>
          <p:cNvPr id="6" name="Slide Number Placeholder 5"/>
          <p:cNvSpPr>
            <a:spLocks noGrp="1"/>
          </p:cNvSpPr>
          <p:nvPr>
            <p:ph type="sldNum" sz="quarter" idx="12"/>
          </p:nvPr>
        </p:nvSpPr>
        <p:spPr/>
        <p:txBody>
          <a:bodyPr/>
          <a:lstStyle/>
          <a:p>
            <a:fld id="{88DF2049-E755-4DCE-A63D-345CE0F47BB3}"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F574CF4-2FE4-4C06-88B7-7E004A95FCF8}" type="datetime1">
              <a:rPr lang="en-AU" smtClean="0"/>
              <a:t>11/06/2013</a:t>
            </a:fld>
            <a:endParaRPr lang="en-AU"/>
          </a:p>
        </p:txBody>
      </p:sp>
      <p:sp>
        <p:nvSpPr>
          <p:cNvPr id="6" name="Footer Placeholder 5"/>
          <p:cNvSpPr>
            <a:spLocks noGrp="1"/>
          </p:cNvSpPr>
          <p:nvPr>
            <p:ph type="ftr" sz="quarter" idx="11"/>
          </p:nvPr>
        </p:nvSpPr>
        <p:spPr/>
        <p:txBody>
          <a:bodyPr/>
          <a:lstStyle/>
          <a:p>
            <a:r>
              <a:rPr lang="en-AU" smtClean="0"/>
              <a:t>Connect with maths  June 2013</a:t>
            </a:r>
            <a:endParaRPr lang="en-AU"/>
          </a:p>
        </p:txBody>
      </p:sp>
      <p:sp>
        <p:nvSpPr>
          <p:cNvPr id="7" name="Slide Number Placeholder 6"/>
          <p:cNvSpPr>
            <a:spLocks noGrp="1"/>
          </p:cNvSpPr>
          <p:nvPr>
            <p:ph type="sldNum" sz="quarter" idx="12"/>
          </p:nvPr>
        </p:nvSpPr>
        <p:spPr/>
        <p:txBody>
          <a:bodyPr/>
          <a:lstStyle/>
          <a:p>
            <a:fld id="{88DF2049-E755-4DCE-A63D-345CE0F47BB3}"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7ADFDA6-513D-47E6-8ADC-43C797187620}" type="datetime1">
              <a:rPr lang="en-AU" smtClean="0"/>
              <a:t>11/06/2013</a:t>
            </a:fld>
            <a:endParaRPr lang="en-AU"/>
          </a:p>
        </p:txBody>
      </p:sp>
      <p:sp>
        <p:nvSpPr>
          <p:cNvPr id="8" name="Footer Placeholder 7"/>
          <p:cNvSpPr>
            <a:spLocks noGrp="1"/>
          </p:cNvSpPr>
          <p:nvPr>
            <p:ph type="ftr" sz="quarter" idx="11"/>
          </p:nvPr>
        </p:nvSpPr>
        <p:spPr/>
        <p:txBody>
          <a:bodyPr/>
          <a:lstStyle/>
          <a:p>
            <a:r>
              <a:rPr lang="en-AU" smtClean="0"/>
              <a:t>Connect with maths  June 2013</a:t>
            </a:r>
            <a:endParaRPr lang="en-AU"/>
          </a:p>
        </p:txBody>
      </p:sp>
      <p:sp>
        <p:nvSpPr>
          <p:cNvPr id="9" name="Slide Number Placeholder 8"/>
          <p:cNvSpPr>
            <a:spLocks noGrp="1"/>
          </p:cNvSpPr>
          <p:nvPr>
            <p:ph type="sldNum" sz="quarter" idx="12"/>
          </p:nvPr>
        </p:nvSpPr>
        <p:spPr/>
        <p:txBody>
          <a:bodyPr/>
          <a:lstStyle/>
          <a:p>
            <a:fld id="{88DF2049-E755-4DCE-A63D-345CE0F47BB3}"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110D583-4E39-47FF-8930-CE37042CCCF7}" type="datetime1">
              <a:rPr lang="en-AU" smtClean="0"/>
              <a:t>11/06/2013</a:t>
            </a:fld>
            <a:endParaRPr lang="en-AU"/>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
        <p:nvSpPr>
          <p:cNvPr id="5" name="Slide Number Placeholder 4"/>
          <p:cNvSpPr>
            <a:spLocks noGrp="1"/>
          </p:cNvSpPr>
          <p:nvPr>
            <p:ph type="sldNum" sz="quarter" idx="12"/>
          </p:nvPr>
        </p:nvSpPr>
        <p:spPr/>
        <p:txBody>
          <a:bodyPr/>
          <a:lstStyle/>
          <a:p>
            <a:fld id="{88DF2049-E755-4DCE-A63D-345CE0F47BB3}"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4AB37-68A1-461B-A4D0-7A5D6F6967B6}" type="datetime1">
              <a:rPr lang="en-AU" smtClean="0"/>
              <a:t>11/06/2013</a:t>
            </a:fld>
            <a:endParaRPr lang="en-AU"/>
          </a:p>
        </p:txBody>
      </p:sp>
      <p:sp>
        <p:nvSpPr>
          <p:cNvPr id="3" name="Footer Placeholder 2"/>
          <p:cNvSpPr>
            <a:spLocks noGrp="1"/>
          </p:cNvSpPr>
          <p:nvPr>
            <p:ph type="ftr" sz="quarter" idx="11"/>
          </p:nvPr>
        </p:nvSpPr>
        <p:spPr/>
        <p:txBody>
          <a:bodyPr/>
          <a:lstStyle/>
          <a:p>
            <a:r>
              <a:rPr lang="en-AU" smtClean="0"/>
              <a:t>Connect with maths  June 2013</a:t>
            </a:r>
            <a:endParaRPr lang="en-AU"/>
          </a:p>
        </p:txBody>
      </p:sp>
      <p:sp>
        <p:nvSpPr>
          <p:cNvPr id="4" name="Slide Number Placeholder 3"/>
          <p:cNvSpPr>
            <a:spLocks noGrp="1"/>
          </p:cNvSpPr>
          <p:nvPr>
            <p:ph type="sldNum" sz="quarter" idx="12"/>
          </p:nvPr>
        </p:nvSpPr>
        <p:spPr/>
        <p:txBody>
          <a:bodyPr/>
          <a:lstStyle/>
          <a:p>
            <a:fld id="{88DF2049-E755-4DCE-A63D-345CE0F47BB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81FE3-C4B5-4DC1-B181-03955360D504}" type="datetime1">
              <a:rPr lang="en-AU" smtClean="0"/>
              <a:t>11/06/2013</a:t>
            </a:fld>
            <a:endParaRPr lang="en-AU"/>
          </a:p>
        </p:txBody>
      </p:sp>
      <p:sp>
        <p:nvSpPr>
          <p:cNvPr id="6" name="Footer Placeholder 5"/>
          <p:cNvSpPr>
            <a:spLocks noGrp="1"/>
          </p:cNvSpPr>
          <p:nvPr>
            <p:ph type="ftr" sz="quarter" idx="11"/>
          </p:nvPr>
        </p:nvSpPr>
        <p:spPr/>
        <p:txBody>
          <a:bodyPr/>
          <a:lstStyle/>
          <a:p>
            <a:r>
              <a:rPr lang="en-AU" smtClean="0"/>
              <a:t>Connect with maths  June 2013</a:t>
            </a:r>
            <a:endParaRPr lang="en-AU"/>
          </a:p>
        </p:txBody>
      </p:sp>
      <p:sp>
        <p:nvSpPr>
          <p:cNvPr id="7" name="Slide Number Placeholder 6"/>
          <p:cNvSpPr>
            <a:spLocks noGrp="1"/>
          </p:cNvSpPr>
          <p:nvPr>
            <p:ph type="sldNum" sz="quarter" idx="12"/>
          </p:nvPr>
        </p:nvSpPr>
        <p:spPr/>
        <p:txBody>
          <a:bodyPr/>
          <a:lstStyle/>
          <a:p>
            <a:fld id="{88DF2049-E755-4DCE-A63D-345CE0F47BB3}"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61776-289F-45B2-9357-D840581831CD}" type="datetime1">
              <a:rPr lang="en-AU" smtClean="0"/>
              <a:t>11/06/2013</a:t>
            </a:fld>
            <a:endParaRPr lang="en-AU"/>
          </a:p>
        </p:txBody>
      </p:sp>
      <p:sp>
        <p:nvSpPr>
          <p:cNvPr id="6" name="Footer Placeholder 5"/>
          <p:cNvSpPr>
            <a:spLocks noGrp="1"/>
          </p:cNvSpPr>
          <p:nvPr>
            <p:ph type="ftr" sz="quarter" idx="11"/>
          </p:nvPr>
        </p:nvSpPr>
        <p:spPr/>
        <p:txBody>
          <a:bodyPr/>
          <a:lstStyle/>
          <a:p>
            <a:r>
              <a:rPr lang="en-AU" smtClean="0"/>
              <a:t>Connect with maths  June 2013</a:t>
            </a:r>
            <a:endParaRPr lang="en-AU"/>
          </a:p>
        </p:txBody>
      </p:sp>
      <p:sp>
        <p:nvSpPr>
          <p:cNvPr id="7" name="Slide Number Placeholder 6"/>
          <p:cNvSpPr>
            <a:spLocks noGrp="1"/>
          </p:cNvSpPr>
          <p:nvPr>
            <p:ph type="sldNum" sz="quarter" idx="12"/>
          </p:nvPr>
        </p:nvSpPr>
        <p:spPr/>
        <p:txBody>
          <a:bodyPr/>
          <a:lstStyle/>
          <a:p>
            <a:fld id="{88DF2049-E755-4DCE-A63D-345CE0F47BB3}"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B14AD-D98C-43EF-B20B-A84136505439}" type="datetime1">
              <a:rPr lang="en-AU" smtClean="0"/>
              <a:t>11/06/2013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Connect with maths  June 2013</a:t>
            </a: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F2049-E755-4DCE-A63D-345CE0F47BB3}"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772817"/>
            <a:ext cx="7846640" cy="1827634"/>
          </a:xfrm>
        </p:spPr>
        <p:txBody>
          <a:bodyPr>
            <a:normAutofit fontScale="90000"/>
          </a:bodyPr>
          <a:lstStyle/>
          <a:p>
            <a:r>
              <a:rPr lang="en-AU" dirty="0"/>
              <a:t>Some culturally responsive pedagogies for mathematics teaching</a:t>
            </a:r>
          </a:p>
        </p:txBody>
      </p:sp>
      <p:sp>
        <p:nvSpPr>
          <p:cNvPr id="3" name="Subtitle 2"/>
          <p:cNvSpPr>
            <a:spLocks noGrp="1"/>
          </p:cNvSpPr>
          <p:nvPr>
            <p:ph type="subTitle" idx="1"/>
          </p:nvPr>
        </p:nvSpPr>
        <p:spPr/>
        <p:txBody>
          <a:bodyPr/>
          <a:lstStyle/>
          <a:p>
            <a:r>
              <a:rPr lang="en-AU" dirty="0" smtClean="0"/>
              <a:t>Peter Sullivan</a:t>
            </a:r>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experience last week</a:t>
            </a:r>
            <a:endParaRPr lang="en-AU" dirty="0"/>
          </a:p>
        </p:txBody>
      </p:sp>
      <p:sp>
        <p:nvSpPr>
          <p:cNvPr id="3" name="Content Placeholder 2"/>
          <p:cNvSpPr>
            <a:spLocks noGrp="1"/>
          </p:cNvSpPr>
          <p:nvPr>
            <p:ph idx="1"/>
          </p:nvPr>
        </p:nvSpPr>
        <p:spPr/>
        <p:txBody>
          <a:bodyPr/>
          <a:lstStyle/>
          <a:p>
            <a:r>
              <a:rPr lang="en-AU" dirty="0" smtClean="0"/>
              <a:t>The teacher said the grade 2 class were starting on arrays for </a:t>
            </a:r>
            <a:r>
              <a:rPr lang="en-AU" dirty="0" err="1" smtClean="0"/>
              <a:t>muptiplication</a:t>
            </a:r>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152157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Arrange 12 counters is some sort of pattern</a:t>
            </a:r>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379545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Connect with maths  June 2013</a:t>
            </a:r>
            <a:endParaRPr lang="en-AU"/>
          </a:p>
        </p:txBody>
      </p:sp>
      <p:sp>
        <p:nvSpPr>
          <p:cNvPr id="5" name="Oval 4"/>
          <p:cNvSpPr/>
          <p:nvPr/>
        </p:nvSpPr>
        <p:spPr>
          <a:xfrm>
            <a:off x="1403648" y="2492896"/>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752836" y="2492896"/>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2121260" y="2492896"/>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2483768" y="2492896"/>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2843808" y="2503551"/>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3227592" y="2503551"/>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1410344" y="3212976"/>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1759532" y="3212976"/>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2127956" y="3212976"/>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2490464" y="3212976"/>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2850504" y="3223631"/>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3234288" y="3223631"/>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4338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90" y="836712"/>
            <a:ext cx="8545886" cy="5010498"/>
          </a:xfrm>
          <a:prstGeom prst="rect">
            <a:avLst/>
          </a:prstGeom>
        </p:spPr>
      </p:pic>
      <p:sp>
        <p:nvSpPr>
          <p:cNvPr id="2" name="Rectangle 1"/>
          <p:cNvSpPr/>
          <p:nvPr/>
        </p:nvSpPr>
        <p:spPr>
          <a:xfrm>
            <a:off x="395536" y="1196752"/>
            <a:ext cx="1512168"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1763688" y="5445224"/>
            <a:ext cx="1008112" cy="1152128"/>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0" dirty="0" smtClean="0"/>
              <a:t>3</a:t>
            </a:r>
            <a:endParaRPr lang="en-AU" sz="6000" dirty="0"/>
          </a:p>
        </p:txBody>
      </p:sp>
      <p:sp>
        <p:nvSpPr>
          <p:cNvPr id="5" name="Rectangle 4"/>
          <p:cNvSpPr/>
          <p:nvPr/>
        </p:nvSpPr>
        <p:spPr>
          <a:xfrm>
            <a:off x="3923928" y="5445224"/>
            <a:ext cx="1008112" cy="1152128"/>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0" dirty="0"/>
              <a:t>4</a:t>
            </a:r>
          </a:p>
        </p:txBody>
      </p:sp>
      <p:sp>
        <p:nvSpPr>
          <p:cNvPr id="4" name="TextBox 3"/>
          <p:cNvSpPr txBox="1"/>
          <p:nvPr/>
        </p:nvSpPr>
        <p:spPr>
          <a:xfrm>
            <a:off x="746701" y="1501333"/>
            <a:ext cx="809837" cy="830997"/>
          </a:xfrm>
          <a:prstGeom prst="rect">
            <a:avLst/>
          </a:prstGeom>
          <a:noFill/>
        </p:spPr>
        <p:txBody>
          <a:bodyPr wrap="none" rtlCol="0">
            <a:spAutoFit/>
          </a:bodyPr>
          <a:lstStyle/>
          <a:p>
            <a:r>
              <a:rPr lang="en-AU" sz="4800" dirty="0" smtClean="0">
                <a:solidFill>
                  <a:schemeClr val="accent1"/>
                </a:solidFill>
              </a:rPr>
              <a:t>12</a:t>
            </a:r>
            <a:endParaRPr lang="en-AU" sz="4800" dirty="0">
              <a:solidFill>
                <a:schemeClr val="accent1"/>
              </a:solidFill>
            </a:endParaRPr>
          </a:p>
        </p:txBody>
      </p:sp>
    </p:spTree>
    <p:extLst>
      <p:ext uri="{BB962C8B-B14F-4D97-AF65-F5344CB8AC3E}">
        <p14:creationId xmlns:p14="http://schemas.microsoft.com/office/powerpoint/2010/main" val="119086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90" y="836712"/>
            <a:ext cx="8545886" cy="5010498"/>
          </a:xfrm>
          <a:prstGeom prst="rect">
            <a:avLst/>
          </a:prstGeom>
        </p:spPr>
      </p:pic>
      <p:sp>
        <p:nvSpPr>
          <p:cNvPr id="2" name="Rectangle 1"/>
          <p:cNvSpPr/>
          <p:nvPr/>
        </p:nvSpPr>
        <p:spPr>
          <a:xfrm>
            <a:off x="395536" y="1196752"/>
            <a:ext cx="1512168"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1763688" y="5445224"/>
            <a:ext cx="1008112" cy="1152128"/>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0" dirty="0" smtClean="0"/>
              <a:t>6</a:t>
            </a:r>
            <a:endParaRPr lang="en-AU" sz="6000" dirty="0"/>
          </a:p>
        </p:txBody>
      </p:sp>
      <p:sp>
        <p:nvSpPr>
          <p:cNvPr id="5" name="Rectangle 4"/>
          <p:cNvSpPr/>
          <p:nvPr/>
        </p:nvSpPr>
        <p:spPr>
          <a:xfrm>
            <a:off x="3923928" y="5445224"/>
            <a:ext cx="1008112" cy="1152128"/>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0" dirty="0" smtClean="0"/>
              <a:t>2</a:t>
            </a:r>
            <a:endParaRPr lang="en-AU" sz="6000" dirty="0"/>
          </a:p>
        </p:txBody>
      </p:sp>
      <p:sp>
        <p:nvSpPr>
          <p:cNvPr id="4" name="Rectangle 3"/>
          <p:cNvSpPr/>
          <p:nvPr/>
        </p:nvSpPr>
        <p:spPr>
          <a:xfrm>
            <a:off x="1907704" y="2780928"/>
            <a:ext cx="2304256"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746701" y="1501333"/>
            <a:ext cx="809837" cy="830997"/>
          </a:xfrm>
          <a:prstGeom prst="rect">
            <a:avLst/>
          </a:prstGeom>
          <a:noFill/>
        </p:spPr>
        <p:txBody>
          <a:bodyPr wrap="none" rtlCol="0">
            <a:spAutoFit/>
          </a:bodyPr>
          <a:lstStyle/>
          <a:p>
            <a:r>
              <a:rPr lang="en-AU" sz="4800" dirty="0" smtClean="0">
                <a:solidFill>
                  <a:schemeClr val="accent1"/>
                </a:solidFill>
              </a:rPr>
              <a:t>12</a:t>
            </a:r>
            <a:endParaRPr lang="en-AU" sz="4800" dirty="0">
              <a:solidFill>
                <a:schemeClr val="accent1"/>
              </a:solidFill>
            </a:endParaRPr>
          </a:p>
        </p:txBody>
      </p:sp>
      <p:sp>
        <p:nvSpPr>
          <p:cNvPr id="9" name="TextBox 8"/>
          <p:cNvSpPr txBox="1"/>
          <p:nvPr/>
        </p:nvSpPr>
        <p:spPr>
          <a:xfrm>
            <a:off x="2654913" y="2815723"/>
            <a:ext cx="809837" cy="830997"/>
          </a:xfrm>
          <a:prstGeom prst="rect">
            <a:avLst/>
          </a:prstGeom>
          <a:noFill/>
        </p:spPr>
        <p:txBody>
          <a:bodyPr wrap="none" rtlCol="0">
            <a:spAutoFit/>
          </a:bodyPr>
          <a:lstStyle/>
          <a:p>
            <a:r>
              <a:rPr lang="en-AU" sz="4800" dirty="0" smtClean="0">
                <a:solidFill>
                  <a:srgbClr val="FF0000"/>
                </a:solidFill>
              </a:rPr>
              <a:t>12</a:t>
            </a:r>
            <a:endParaRPr lang="en-AU" sz="4800" dirty="0">
              <a:solidFill>
                <a:srgbClr val="FF0000"/>
              </a:solidFill>
            </a:endParaRPr>
          </a:p>
        </p:txBody>
      </p:sp>
    </p:spTree>
    <p:extLst>
      <p:ext uri="{BB962C8B-B14F-4D97-AF65-F5344CB8AC3E}">
        <p14:creationId xmlns:p14="http://schemas.microsoft.com/office/powerpoint/2010/main" val="289461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4" grpId="0" animBg="1"/>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157" r="16049" b="9609"/>
          <a:stretch/>
        </p:blipFill>
        <p:spPr bwMode="auto">
          <a:xfrm>
            <a:off x="2195736" y="404664"/>
            <a:ext cx="4699675" cy="596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39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921" r="16089"/>
          <a:stretch/>
        </p:blipFill>
        <p:spPr bwMode="auto">
          <a:xfrm>
            <a:off x="827584" y="31298"/>
            <a:ext cx="5472608" cy="700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32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619"/>
          <a:stretch/>
        </p:blipFill>
        <p:spPr bwMode="auto">
          <a:xfrm>
            <a:off x="683568" y="-171400"/>
            <a:ext cx="7272808" cy="776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23928" y="404664"/>
            <a:ext cx="15121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3039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fractions curriculum</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1917495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0"/>
            <a:ext cx="8579296" cy="6858000"/>
          </a:xfrm>
        </p:spPr>
        <p:txBody>
          <a:bodyPr>
            <a:normAutofit fontScale="70000" lnSpcReduction="20000"/>
          </a:bodyPr>
          <a:lstStyle/>
          <a:p>
            <a:pPr marL="0" indent="0" hangingPunct="0">
              <a:buNone/>
            </a:pPr>
            <a:r>
              <a:rPr lang="en-AU" dirty="0"/>
              <a:t>Year 5</a:t>
            </a:r>
          </a:p>
          <a:p>
            <a:pPr hangingPunct="0"/>
            <a:r>
              <a:rPr lang="en-AU" dirty="0"/>
              <a:t>Compare and order common unit fractions and locate and represent them on a number line </a:t>
            </a:r>
          </a:p>
          <a:p>
            <a:pPr hangingPunct="0"/>
            <a:r>
              <a:rPr lang="en-AU" dirty="0"/>
              <a:t>Investigate strategies to solve problems involving addition and subtraction of fractions with the same denominator</a:t>
            </a:r>
          </a:p>
          <a:p>
            <a:pPr marL="0" indent="0" hangingPunct="0">
              <a:buNone/>
            </a:pPr>
            <a:r>
              <a:rPr lang="en-AU" dirty="0"/>
              <a:t>Year 6</a:t>
            </a:r>
          </a:p>
          <a:p>
            <a:pPr hangingPunct="0"/>
            <a:r>
              <a:rPr lang="en-AU" dirty="0"/>
              <a:t>Compare fractions with related denominators and locate and represent them on a number line </a:t>
            </a:r>
          </a:p>
          <a:p>
            <a:pPr hangingPunct="0"/>
            <a:r>
              <a:rPr lang="en-AU" dirty="0"/>
              <a:t>Solve problems involving addition and subtraction of fractions with the same or related denominators </a:t>
            </a:r>
          </a:p>
          <a:p>
            <a:pPr hangingPunct="0"/>
            <a:r>
              <a:rPr lang="en-AU" dirty="0"/>
              <a:t>Find a simple fraction of a quantity where the result is a whole number, with and without digital technologies </a:t>
            </a:r>
          </a:p>
          <a:p>
            <a:pPr marL="0" indent="0" hangingPunct="0">
              <a:buNone/>
            </a:pPr>
            <a:r>
              <a:rPr lang="en-AU" dirty="0"/>
              <a:t>Year 7</a:t>
            </a:r>
          </a:p>
          <a:p>
            <a:pPr hangingPunct="0"/>
            <a:r>
              <a:rPr lang="en-AU" dirty="0"/>
              <a:t>Compare fractions using equivalence.</a:t>
            </a:r>
          </a:p>
          <a:p>
            <a:pPr hangingPunct="0"/>
            <a:r>
              <a:rPr lang="en-AU" dirty="0"/>
              <a:t>Locate and represent fractions and mixed numerals on a number line </a:t>
            </a:r>
          </a:p>
          <a:p>
            <a:pPr hangingPunct="0"/>
            <a:r>
              <a:rPr lang="en-AU" dirty="0"/>
              <a:t>Solve problems involving addition and subtraction of fractions, including those with unrelated denominators </a:t>
            </a:r>
          </a:p>
          <a:p>
            <a:pPr hangingPunct="0"/>
            <a:r>
              <a:rPr lang="en-AU" dirty="0"/>
              <a:t>Multiply and divide fractions and decimals using efficient written strategies and digital technologies </a:t>
            </a:r>
          </a:p>
          <a:p>
            <a:pPr hangingPunct="0"/>
            <a:r>
              <a:rPr lang="en-AU" dirty="0"/>
              <a:t>Recognise and solve problems involving simple ratios</a:t>
            </a:r>
          </a:p>
          <a:p>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52476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Abstract</a:t>
            </a:r>
            <a:endParaRPr lang="en-AU" dirty="0"/>
          </a:p>
        </p:txBody>
      </p:sp>
      <p:sp>
        <p:nvSpPr>
          <p:cNvPr id="3" name="Content Placeholder 2"/>
          <p:cNvSpPr>
            <a:spLocks noGrp="1"/>
          </p:cNvSpPr>
          <p:nvPr>
            <p:ph idx="1"/>
          </p:nvPr>
        </p:nvSpPr>
        <p:spPr/>
        <p:txBody>
          <a:bodyPr>
            <a:normAutofit fontScale="70000" lnSpcReduction="20000"/>
          </a:bodyPr>
          <a:lstStyle/>
          <a:p>
            <a:r>
              <a:rPr lang="en-AU" dirty="0" smtClean="0"/>
              <a:t>The </a:t>
            </a:r>
            <a:r>
              <a:rPr lang="en-AU" dirty="0"/>
              <a:t>curriculum for Australian students is intended to be inclusive of all students whatever their cultural background. This does not mean that all students should be taught the same way. </a:t>
            </a:r>
            <a:endParaRPr lang="en-AU" dirty="0" smtClean="0"/>
          </a:p>
          <a:p>
            <a:r>
              <a:rPr lang="en-AU" dirty="0" smtClean="0"/>
              <a:t>An </a:t>
            </a:r>
            <a:r>
              <a:rPr lang="en-AU" dirty="0"/>
              <a:t>important challenge for teachers is to explore pedagogies with which all students are comfortable, and especially those which acknowledge preferred learning and communication styles and cultural expectations of </a:t>
            </a:r>
            <a:r>
              <a:rPr lang="en-AU" dirty="0" smtClean="0"/>
              <a:t>Indigenous students</a:t>
            </a:r>
            <a:r>
              <a:rPr lang="en-AU" dirty="0"/>
              <a:t>. </a:t>
            </a:r>
            <a:endParaRPr lang="en-AU" dirty="0" smtClean="0"/>
          </a:p>
          <a:p>
            <a:r>
              <a:rPr lang="en-AU" dirty="0" smtClean="0"/>
              <a:t>The </a:t>
            </a:r>
            <a:r>
              <a:rPr lang="en-AU" dirty="0"/>
              <a:t>webinar will outline some of these pedagogies especially</a:t>
            </a:r>
            <a:r>
              <a:rPr lang="en-AU" dirty="0" smtClean="0"/>
              <a:t>:</a:t>
            </a:r>
          </a:p>
          <a:p>
            <a:pPr lvl="1"/>
            <a:r>
              <a:rPr lang="en-AU" dirty="0" smtClean="0"/>
              <a:t> </a:t>
            </a:r>
            <a:r>
              <a:rPr lang="en-AU" dirty="0"/>
              <a:t>Communicating high expectations through the use of age appropriate experiences that are appropriately challenging and which build connections between mathematical </a:t>
            </a:r>
            <a:r>
              <a:rPr lang="en-AU" dirty="0" smtClean="0"/>
              <a:t>ideas</a:t>
            </a:r>
          </a:p>
          <a:p>
            <a:pPr lvl="1"/>
            <a:r>
              <a:rPr lang="en-AU" dirty="0" smtClean="0"/>
              <a:t>Recognising </a:t>
            </a:r>
            <a:r>
              <a:rPr lang="en-AU" dirty="0"/>
              <a:t>the relationship between language and learning, and the load that instruction using unfamiliar ideas and language places on students</a:t>
            </a:r>
            <a:r>
              <a:rPr lang="en-AU" dirty="0" smtClean="0"/>
              <a:t>.</a:t>
            </a:r>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132820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lesson</a:t>
            </a:r>
            <a:endParaRPr lang="en-AU" dirty="0"/>
          </a:p>
        </p:txBody>
      </p:sp>
      <p:sp>
        <p:nvSpPr>
          <p:cNvPr id="3" name="Content Placeholder 2"/>
          <p:cNvSpPr>
            <a:spLocks noGrp="1"/>
          </p:cNvSpPr>
          <p:nvPr>
            <p:ph idx="1"/>
          </p:nvPr>
        </p:nvSpPr>
        <p:spPr/>
        <p:txBody>
          <a:bodyPr/>
          <a:lstStyle/>
          <a:p>
            <a:r>
              <a:rPr lang="en-AU" dirty="0" smtClean="0"/>
              <a:t>A fraction is a number, and we can use fractions just like we use numbers</a:t>
            </a:r>
          </a:p>
          <a:p>
            <a:r>
              <a:rPr lang="en-AU" dirty="0" smtClean="0"/>
              <a:t>Finding ways to work out how to solve problems for ourselves, and thinking about how we can explain our reasoning.</a:t>
            </a:r>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1135017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796" y="5229200"/>
            <a:ext cx="8513036" cy="1077218"/>
          </a:xfrm>
          <a:prstGeom prst="rect">
            <a:avLst/>
          </a:prstGeom>
          <a:noFill/>
        </p:spPr>
        <p:txBody>
          <a:bodyPr wrap="none" rtlCol="0">
            <a:spAutoFit/>
          </a:bodyPr>
          <a:lstStyle/>
          <a:p>
            <a:r>
              <a:rPr lang="en-AU" sz="3200" dirty="0" smtClean="0"/>
              <a:t>If the blue rectangle represents  </a:t>
            </a:r>
          </a:p>
          <a:p>
            <a:r>
              <a:rPr lang="en-AU" sz="3200" dirty="0" smtClean="0"/>
              <a:t>what fraction is represented by the red rectangle?</a:t>
            </a:r>
            <a:endParaRPr lang="en-AU" sz="3200" dirty="0"/>
          </a:p>
        </p:txBody>
      </p:sp>
      <p:grpSp>
        <p:nvGrpSpPr>
          <p:cNvPr id="12" name="Group 11"/>
          <p:cNvGrpSpPr/>
          <p:nvPr/>
        </p:nvGrpSpPr>
        <p:grpSpPr>
          <a:xfrm>
            <a:off x="2645786" y="1628800"/>
            <a:ext cx="3528392" cy="3312368"/>
            <a:chOff x="1763688" y="1628800"/>
            <a:chExt cx="3024336" cy="2880320"/>
          </a:xfrm>
        </p:grpSpPr>
        <p:sp>
          <p:nvSpPr>
            <p:cNvPr id="4" name="Rectangle 3"/>
            <p:cNvSpPr/>
            <p:nvPr/>
          </p:nvSpPr>
          <p:spPr>
            <a:xfrm>
              <a:off x="1763688" y="162880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1763688" y="306896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275856" y="162880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275856" y="306896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763688" y="2348880"/>
              <a:ext cx="15121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3275856" y="1628800"/>
              <a:ext cx="1512168" cy="288032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38100">
                  <a:solidFill>
                    <a:schemeClr val="tx1"/>
                  </a:solidFill>
                </a:ln>
              </a:endParaRPr>
            </a:p>
          </p:txBody>
        </p:sp>
      </p:grpSp>
      <p:sp>
        <p:nvSpPr>
          <p:cNvPr id="2" name="Title 1"/>
          <p:cNvSpPr>
            <a:spLocks noGrp="1"/>
          </p:cNvSpPr>
          <p:nvPr>
            <p:ph type="title"/>
          </p:nvPr>
        </p:nvSpPr>
        <p:spPr/>
        <p:txBody>
          <a:bodyPr/>
          <a:lstStyle/>
          <a:p>
            <a:r>
              <a:rPr lang="en-AU" dirty="0" smtClean="0"/>
              <a:t>Red rectangle</a:t>
            </a:r>
            <a:endParaRPr lang="en-AU" dirty="0"/>
          </a:p>
        </p:txBody>
      </p:sp>
      <p:sp>
        <p:nvSpPr>
          <p:cNvPr id="11" name="Footer Placeholder 10"/>
          <p:cNvSpPr>
            <a:spLocks noGrp="1"/>
          </p:cNvSpPr>
          <p:nvPr>
            <p:ph type="ftr" sz="quarter" idx="11"/>
          </p:nvPr>
        </p:nvSpPr>
        <p:spPr/>
        <p:txBody>
          <a:bodyPr/>
          <a:lstStyle/>
          <a:p>
            <a:r>
              <a:rPr lang="en-AU" smtClean="0"/>
              <a:t>Connect with maths  June 2013</a:t>
            </a:r>
            <a:endParaRPr lang="en-AU"/>
          </a:p>
        </p:txBody>
      </p:sp>
      <p:graphicFrame>
        <p:nvGraphicFramePr>
          <p:cNvPr id="3" name="Object 2"/>
          <p:cNvGraphicFramePr>
            <a:graphicFrameLocks noChangeAspect="1"/>
          </p:cNvGraphicFramePr>
          <p:nvPr>
            <p:extLst>
              <p:ext uri="{D42A27DB-BD31-4B8C-83A1-F6EECF244321}">
                <p14:modId xmlns:p14="http://schemas.microsoft.com/office/powerpoint/2010/main" val="1594457720"/>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20"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4514850" y="3321050"/>
                        <a:ext cx="114300" cy="2159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180662178"/>
              </p:ext>
            </p:extLst>
          </p:nvPr>
        </p:nvGraphicFramePr>
        <p:xfrm>
          <a:off x="5364088" y="5157192"/>
          <a:ext cx="292678" cy="756084"/>
        </p:xfrm>
        <a:graphic>
          <a:graphicData uri="http://schemas.openxmlformats.org/presentationml/2006/ole">
            <mc:AlternateContent xmlns:mc="http://schemas.openxmlformats.org/markup-compatibility/2006">
              <mc:Choice xmlns:v="urn:schemas-microsoft-com:vml" Requires="v">
                <p:oleObj spid="_x0000_s8221" name="Equation" r:id="rId5" imgW="152280" imgH="393480" progId="Equation.3">
                  <p:embed/>
                </p:oleObj>
              </mc:Choice>
              <mc:Fallback>
                <p:oleObj name="Equation" r:id="rId5" imgW="152280" imgH="393480" progId="Equation.3">
                  <p:embed/>
                  <p:pic>
                    <p:nvPicPr>
                      <p:cNvPr id="0" name=""/>
                      <p:cNvPicPr/>
                      <p:nvPr/>
                    </p:nvPicPr>
                    <p:blipFill>
                      <a:blip r:embed="rId6"/>
                      <a:stretch>
                        <a:fillRect/>
                      </a:stretch>
                    </p:blipFill>
                    <p:spPr>
                      <a:xfrm>
                        <a:off x="5364088" y="5157192"/>
                        <a:ext cx="292678" cy="756084"/>
                      </a:xfrm>
                      <a:prstGeom prst="rect">
                        <a:avLst/>
                      </a:prstGeom>
                    </p:spPr>
                  </p:pic>
                </p:oleObj>
              </mc:Fallback>
            </mc:AlternateContent>
          </a:graphicData>
        </a:graphic>
      </p:graphicFrame>
    </p:spTree>
    <p:extLst>
      <p:ext uri="{BB962C8B-B14F-4D97-AF65-F5344CB8AC3E}">
        <p14:creationId xmlns:p14="http://schemas.microsoft.com/office/powerpoint/2010/main" val="3471202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pedagogies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2919486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5235236"/>
            <a:ext cx="8513036" cy="1077218"/>
          </a:xfrm>
          <a:prstGeom prst="rect">
            <a:avLst/>
          </a:prstGeom>
          <a:noFill/>
        </p:spPr>
        <p:txBody>
          <a:bodyPr wrap="none" rtlCol="0">
            <a:spAutoFit/>
          </a:bodyPr>
          <a:lstStyle/>
          <a:p>
            <a:r>
              <a:rPr lang="en-AU" sz="3200" dirty="0" smtClean="0"/>
              <a:t>If the blue rectangle represents    , </a:t>
            </a:r>
          </a:p>
          <a:p>
            <a:r>
              <a:rPr lang="en-AU" sz="3200" dirty="0" smtClean="0"/>
              <a:t>what fraction is represented by the red rectangle?</a:t>
            </a:r>
            <a:endParaRPr lang="en-AU" sz="3200" dirty="0"/>
          </a:p>
        </p:txBody>
      </p:sp>
      <p:grpSp>
        <p:nvGrpSpPr>
          <p:cNvPr id="12" name="Group 11"/>
          <p:cNvGrpSpPr/>
          <p:nvPr/>
        </p:nvGrpSpPr>
        <p:grpSpPr>
          <a:xfrm>
            <a:off x="2645786" y="1628800"/>
            <a:ext cx="3528392" cy="3312368"/>
            <a:chOff x="1763688" y="1628800"/>
            <a:chExt cx="3024336" cy="2880320"/>
          </a:xfrm>
        </p:grpSpPr>
        <p:sp>
          <p:nvSpPr>
            <p:cNvPr id="4" name="Rectangle 3"/>
            <p:cNvSpPr/>
            <p:nvPr/>
          </p:nvSpPr>
          <p:spPr>
            <a:xfrm>
              <a:off x="1763688" y="162880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1763688" y="306896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275856" y="162880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275856" y="306896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763688" y="2348880"/>
              <a:ext cx="15121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3275856" y="1628800"/>
              <a:ext cx="1512168" cy="288032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38100">
                  <a:solidFill>
                    <a:schemeClr val="tx1"/>
                  </a:solidFill>
                </a:ln>
              </a:endParaRPr>
            </a:p>
          </p:txBody>
        </p:sp>
      </p:grpSp>
      <p:sp>
        <p:nvSpPr>
          <p:cNvPr id="2" name="Title 1"/>
          <p:cNvSpPr>
            <a:spLocks noGrp="1"/>
          </p:cNvSpPr>
          <p:nvPr>
            <p:ph type="title"/>
          </p:nvPr>
        </p:nvSpPr>
        <p:spPr/>
        <p:txBody>
          <a:bodyPr/>
          <a:lstStyle/>
          <a:p>
            <a:r>
              <a:rPr lang="en-AU" dirty="0" smtClean="0"/>
              <a:t>Red rectangle</a:t>
            </a:r>
            <a:endParaRPr lang="en-AU" dirty="0"/>
          </a:p>
        </p:txBody>
      </p:sp>
      <p:sp>
        <p:nvSpPr>
          <p:cNvPr id="11" name="Footer Placeholder 10"/>
          <p:cNvSpPr>
            <a:spLocks noGrp="1"/>
          </p:cNvSpPr>
          <p:nvPr>
            <p:ph type="ftr" sz="quarter" idx="11"/>
          </p:nvPr>
        </p:nvSpPr>
        <p:spPr/>
        <p:txBody>
          <a:bodyPr/>
          <a:lstStyle/>
          <a:p>
            <a:r>
              <a:rPr lang="en-AU" smtClean="0"/>
              <a:t>Connect with maths  June 2013</a:t>
            </a:r>
            <a:endParaRPr lang="en-AU"/>
          </a:p>
        </p:txBody>
      </p:sp>
      <p:graphicFrame>
        <p:nvGraphicFramePr>
          <p:cNvPr id="3" name="Object 2"/>
          <p:cNvGraphicFramePr>
            <a:graphicFrameLocks noChangeAspect="1"/>
          </p:cNvGraphicFramePr>
          <p:nvPr>
            <p:extLst>
              <p:ext uri="{D42A27DB-BD31-4B8C-83A1-F6EECF244321}">
                <p14:modId xmlns:p14="http://schemas.microsoft.com/office/powerpoint/2010/main" val="3806262578"/>
              </p:ext>
            </p:extLst>
          </p:nvPr>
        </p:nvGraphicFramePr>
        <p:xfrm>
          <a:off x="5580112" y="5013176"/>
          <a:ext cx="288032" cy="810125"/>
        </p:xfrm>
        <a:graphic>
          <a:graphicData uri="http://schemas.openxmlformats.org/presentationml/2006/ole">
            <mc:AlternateContent xmlns:mc="http://schemas.openxmlformats.org/markup-compatibility/2006">
              <mc:Choice xmlns:v="urn:schemas-microsoft-com:vml" Requires="v">
                <p:oleObj spid="_x0000_s9231" name="Equation" r:id="rId3" imgW="152280" imgH="393480" progId="Equation.3">
                  <p:embed/>
                </p:oleObj>
              </mc:Choice>
              <mc:Fallback>
                <p:oleObj name="Equation" r:id="rId3" imgW="152280" imgH="393480" progId="Equation.3">
                  <p:embed/>
                  <p:pic>
                    <p:nvPicPr>
                      <p:cNvPr id="0" name=""/>
                      <p:cNvPicPr/>
                      <p:nvPr/>
                    </p:nvPicPr>
                    <p:blipFill>
                      <a:blip r:embed="rId4"/>
                      <a:stretch>
                        <a:fillRect/>
                      </a:stretch>
                    </p:blipFill>
                    <p:spPr>
                      <a:xfrm>
                        <a:off x="5580112" y="5013176"/>
                        <a:ext cx="288032" cy="810125"/>
                      </a:xfrm>
                      <a:prstGeom prst="rect">
                        <a:avLst/>
                      </a:prstGeom>
                    </p:spPr>
                  </p:pic>
                </p:oleObj>
              </mc:Fallback>
            </mc:AlternateContent>
          </a:graphicData>
        </a:graphic>
      </p:graphicFrame>
    </p:spTree>
    <p:extLst>
      <p:ext uri="{BB962C8B-B14F-4D97-AF65-F5344CB8AC3E}">
        <p14:creationId xmlns:p14="http://schemas.microsoft.com/office/powerpoint/2010/main" val="2688636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5235236"/>
            <a:ext cx="8542275" cy="1077218"/>
          </a:xfrm>
          <a:prstGeom prst="rect">
            <a:avLst/>
          </a:prstGeom>
          <a:noFill/>
        </p:spPr>
        <p:txBody>
          <a:bodyPr wrap="none" rtlCol="0">
            <a:spAutoFit/>
          </a:bodyPr>
          <a:lstStyle/>
          <a:p>
            <a:r>
              <a:rPr lang="en-AU" sz="3200" dirty="0" smtClean="0"/>
              <a:t>If the blue rectangle represents 4, </a:t>
            </a:r>
          </a:p>
          <a:p>
            <a:r>
              <a:rPr lang="en-AU" sz="3200" dirty="0" smtClean="0"/>
              <a:t>what number is represented by the red rectangle?</a:t>
            </a:r>
            <a:endParaRPr lang="en-AU" sz="3200" dirty="0"/>
          </a:p>
        </p:txBody>
      </p:sp>
      <p:grpSp>
        <p:nvGrpSpPr>
          <p:cNvPr id="12" name="Group 11"/>
          <p:cNvGrpSpPr/>
          <p:nvPr/>
        </p:nvGrpSpPr>
        <p:grpSpPr>
          <a:xfrm>
            <a:off x="2645786" y="1628800"/>
            <a:ext cx="3528392" cy="3312368"/>
            <a:chOff x="1763688" y="1628800"/>
            <a:chExt cx="3024336" cy="2880320"/>
          </a:xfrm>
        </p:grpSpPr>
        <p:sp>
          <p:nvSpPr>
            <p:cNvPr id="4" name="Rectangle 3"/>
            <p:cNvSpPr/>
            <p:nvPr/>
          </p:nvSpPr>
          <p:spPr>
            <a:xfrm>
              <a:off x="1763688" y="162880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1763688" y="306896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275856" y="162880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275856" y="306896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763688" y="2348880"/>
              <a:ext cx="15121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3275856" y="1628800"/>
              <a:ext cx="1512168" cy="288032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38100">
                  <a:solidFill>
                    <a:schemeClr val="tx1"/>
                  </a:solidFill>
                </a:ln>
              </a:endParaRPr>
            </a:p>
          </p:txBody>
        </p:sp>
      </p:grpSp>
      <p:sp>
        <p:nvSpPr>
          <p:cNvPr id="2" name="Title 1"/>
          <p:cNvSpPr>
            <a:spLocks noGrp="1"/>
          </p:cNvSpPr>
          <p:nvPr>
            <p:ph type="title"/>
          </p:nvPr>
        </p:nvSpPr>
        <p:spPr/>
        <p:txBody>
          <a:bodyPr/>
          <a:lstStyle/>
          <a:p>
            <a:r>
              <a:rPr lang="en-AU" dirty="0" smtClean="0"/>
              <a:t>Red rectangle</a:t>
            </a:r>
            <a:endParaRPr lang="en-AU" dirty="0"/>
          </a:p>
        </p:txBody>
      </p:sp>
      <p:sp>
        <p:nvSpPr>
          <p:cNvPr id="11" name="Footer Placeholder 10"/>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3768613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5207527"/>
            <a:ext cx="8513036" cy="1077218"/>
          </a:xfrm>
          <a:prstGeom prst="rect">
            <a:avLst/>
          </a:prstGeom>
          <a:noFill/>
        </p:spPr>
        <p:txBody>
          <a:bodyPr wrap="none" rtlCol="0">
            <a:spAutoFit/>
          </a:bodyPr>
          <a:lstStyle/>
          <a:p>
            <a:r>
              <a:rPr lang="en-AU" sz="3200" dirty="0" smtClean="0"/>
              <a:t>If the blue rectangle represents </a:t>
            </a:r>
          </a:p>
          <a:p>
            <a:r>
              <a:rPr lang="en-AU" sz="3200" dirty="0" smtClean="0"/>
              <a:t>what fraction is represented by the red rectangle?</a:t>
            </a:r>
            <a:endParaRPr lang="en-AU" sz="3200" dirty="0"/>
          </a:p>
        </p:txBody>
      </p:sp>
      <p:grpSp>
        <p:nvGrpSpPr>
          <p:cNvPr id="12" name="Group 11"/>
          <p:cNvGrpSpPr/>
          <p:nvPr/>
        </p:nvGrpSpPr>
        <p:grpSpPr>
          <a:xfrm>
            <a:off x="2645786" y="1628800"/>
            <a:ext cx="3528392" cy="3312368"/>
            <a:chOff x="1763688" y="1628800"/>
            <a:chExt cx="3024336" cy="2880320"/>
          </a:xfrm>
        </p:grpSpPr>
        <p:sp>
          <p:nvSpPr>
            <p:cNvPr id="4" name="Rectangle 3"/>
            <p:cNvSpPr/>
            <p:nvPr/>
          </p:nvSpPr>
          <p:spPr>
            <a:xfrm>
              <a:off x="1763688" y="162880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1763688" y="306896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275856" y="162880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275856" y="306896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763688" y="2348880"/>
              <a:ext cx="15121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3275856" y="1628800"/>
              <a:ext cx="1512168" cy="288032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38100">
                  <a:solidFill>
                    <a:schemeClr val="tx1"/>
                  </a:solidFill>
                </a:ln>
              </a:endParaRPr>
            </a:p>
          </p:txBody>
        </p:sp>
      </p:grpSp>
      <p:sp>
        <p:nvSpPr>
          <p:cNvPr id="2" name="Title 1"/>
          <p:cNvSpPr>
            <a:spLocks noGrp="1"/>
          </p:cNvSpPr>
          <p:nvPr>
            <p:ph type="title"/>
          </p:nvPr>
        </p:nvSpPr>
        <p:spPr/>
        <p:txBody>
          <a:bodyPr/>
          <a:lstStyle/>
          <a:p>
            <a:r>
              <a:rPr lang="en-AU" dirty="0" smtClean="0"/>
              <a:t>Red rectangle</a:t>
            </a:r>
            <a:endParaRPr lang="en-AU" dirty="0"/>
          </a:p>
        </p:txBody>
      </p:sp>
      <p:sp>
        <p:nvSpPr>
          <p:cNvPr id="11" name="Footer Placeholder 10"/>
          <p:cNvSpPr>
            <a:spLocks noGrp="1"/>
          </p:cNvSpPr>
          <p:nvPr>
            <p:ph type="ftr" sz="quarter" idx="11"/>
          </p:nvPr>
        </p:nvSpPr>
        <p:spPr/>
        <p:txBody>
          <a:bodyPr/>
          <a:lstStyle/>
          <a:p>
            <a:r>
              <a:rPr lang="en-AU" smtClean="0"/>
              <a:t>Connect with maths  June 2013</a:t>
            </a:r>
            <a:endParaRPr lang="en-AU"/>
          </a:p>
        </p:txBody>
      </p:sp>
      <p:graphicFrame>
        <p:nvGraphicFramePr>
          <p:cNvPr id="3" name="Object 2"/>
          <p:cNvGraphicFramePr>
            <a:graphicFrameLocks noChangeAspect="1"/>
          </p:cNvGraphicFramePr>
          <p:nvPr>
            <p:extLst>
              <p:ext uri="{D42A27DB-BD31-4B8C-83A1-F6EECF244321}">
                <p14:modId xmlns:p14="http://schemas.microsoft.com/office/powerpoint/2010/main" val="3173899128"/>
              </p:ext>
            </p:extLst>
          </p:nvPr>
        </p:nvGraphicFramePr>
        <p:xfrm>
          <a:off x="5724128" y="5032885"/>
          <a:ext cx="288032" cy="744083"/>
        </p:xfrm>
        <a:graphic>
          <a:graphicData uri="http://schemas.openxmlformats.org/presentationml/2006/ole">
            <mc:AlternateContent xmlns:mc="http://schemas.openxmlformats.org/markup-compatibility/2006">
              <mc:Choice xmlns:v="urn:schemas-microsoft-com:vml" Requires="v">
                <p:oleObj spid="_x0000_s10255" name="Equation" r:id="rId3" imgW="152280" imgH="393480" progId="Equation.3">
                  <p:embed/>
                </p:oleObj>
              </mc:Choice>
              <mc:Fallback>
                <p:oleObj name="Equation" r:id="rId3" imgW="152280" imgH="393480" progId="Equation.3">
                  <p:embed/>
                  <p:pic>
                    <p:nvPicPr>
                      <p:cNvPr id="0" name=""/>
                      <p:cNvPicPr/>
                      <p:nvPr/>
                    </p:nvPicPr>
                    <p:blipFill>
                      <a:blip r:embed="rId4"/>
                      <a:stretch>
                        <a:fillRect/>
                      </a:stretch>
                    </p:blipFill>
                    <p:spPr>
                      <a:xfrm>
                        <a:off x="5724128" y="5032885"/>
                        <a:ext cx="288032" cy="744083"/>
                      </a:xfrm>
                      <a:prstGeom prst="rect">
                        <a:avLst/>
                      </a:prstGeom>
                    </p:spPr>
                  </p:pic>
                </p:oleObj>
              </mc:Fallback>
            </mc:AlternateContent>
          </a:graphicData>
        </a:graphic>
      </p:graphicFrame>
    </p:spTree>
    <p:extLst>
      <p:ext uri="{BB962C8B-B14F-4D97-AF65-F5344CB8AC3E}">
        <p14:creationId xmlns:p14="http://schemas.microsoft.com/office/powerpoint/2010/main" val="2688636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5207527"/>
            <a:ext cx="8513036" cy="1077218"/>
          </a:xfrm>
          <a:prstGeom prst="rect">
            <a:avLst/>
          </a:prstGeom>
          <a:noFill/>
        </p:spPr>
        <p:txBody>
          <a:bodyPr wrap="none" rtlCol="0">
            <a:spAutoFit/>
          </a:bodyPr>
          <a:lstStyle/>
          <a:p>
            <a:r>
              <a:rPr lang="en-AU" sz="3200" dirty="0" smtClean="0"/>
              <a:t>If the blue rectangle represents 1</a:t>
            </a:r>
          </a:p>
          <a:p>
            <a:r>
              <a:rPr lang="en-AU" sz="3200" dirty="0" smtClean="0"/>
              <a:t>what fraction is represented by the red rectangle?</a:t>
            </a:r>
            <a:endParaRPr lang="en-AU" sz="3200" dirty="0"/>
          </a:p>
        </p:txBody>
      </p:sp>
      <p:grpSp>
        <p:nvGrpSpPr>
          <p:cNvPr id="12" name="Group 11"/>
          <p:cNvGrpSpPr/>
          <p:nvPr/>
        </p:nvGrpSpPr>
        <p:grpSpPr>
          <a:xfrm>
            <a:off x="2645786" y="1628800"/>
            <a:ext cx="3528392" cy="3312368"/>
            <a:chOff x="1763688" y="1628800"/>
            <a:chExt cx="3024336" cy="2880320"/>
          </a:xfrm>
        </p:grpSpPr>
        <p:sp>
          <p:nvSpPr>
            <p:cNvPr id="4" name="Rectangle 3"/>
            <p:cNvSpPr/>
            <p:nvPr/>
          </p:nvSpPr>
          <p:spPr>
            <a:xfrm>
              <a:off x="1763688" y="162880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1763688" y="306896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275856" y="162880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275856" y="3068960"/>
              <a:ext cx="151216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763688" y="2348880"/>
              <a:ext cx="15121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3275856" y="1628800"/>
              <a:ext cx="1512168" cy="2880320"/>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38100">
                  <a:solidFill>
                    <a:schemeClr val="tx1"/>
                  </a:solidFill>
                </a:ln>
              </a:endParaRPr>
            </a:p>
          </p:txBody>
        </p:sp>
      </p:grpSp>
      <p:sp>
        <p:nvSpPr>
          <p:cNvPr id="2" name="Title 1"/>
          <p:cNvSpPr>
            <a:spLocks noGrp="1"/>
          </p:cNvSpPr>
          <p:nvPr>
            <p:ph type="title"/>
          </p:nvPr>
        </p:nvSpPr>
        <p:spPr/>
        <p:txBody>
          <a:bodyPr/>
          <a:lstStyle/>
          <a:p>
            <a:r>
              <a:rPr lang="en-AU" dirty="0" smtClean="0"/>
              <a:t>The whole square</a:t>
            </a:r>
            <a:endParaRPr lang="en-AU" dirty="0"/>
          </a:p>
        </p:txBody>
      </p:sp>
      <p:sp>
        <p:nvSpPr>
          <p:cNvPr id="11" name="Footer Placeholder 10"/>
          <p:cNvSpPr>
            <a:spLocks noGrp="1"/>
          </p:cNvSpPr>
          <p:nvPr>
            <p:ph type="ftr" sz="quarter" idx="11"/>
          </p:nvPr>
        </p:nvSpPr>
        <p:spPr/>
        <p:txBody>
          <a:bodyPr/>
          <a:lstStyle/>
          <a:p>
            <a:r>
              <a:rPr lang="en-AU" smtClean="0"/>
              <a:t>Connect with maths  June 2013</a:t>
            </a:r>
            <a:endParaRPr lang="en-AU"/>
          </a:p>
        </p:txBody>
      </p:sp>
      <p:graphicFrame>
        <p:nvGraphicFramePr>
          <p:cNvPr id="3" name="Object 2"/>
          <p:cNvGraphicFramePr>
            <a:graphicFrameLocks noChangeAspect="1"/>
          </p:cNvGraphicFramePr>
          <p:nvPr>
            <p:extLst>
              <p:ext uri="{D42A27DB-BD31-4B8C-83A1-F6EECF244321}">
                <p14:modId xmlns:p14="http://schemas.microsoft.com/office/powerpoint/2010/main" val="3848291136"/>
              </p:ext>
            </p:extLst>
          </p:nvPr>
        </p:nvGraphicFramePr>
        <p:xfrm>
          <a:off x="5847916" y="5085184"/>
          <a:ext cx="309579" cy="799745"/>
        </p:xfrm>
        <a:graphic>
          <a:graphicData uri="http://schemas.openxmlformats.org/presentationml/2006/ole">
            <mc:AlternateContent xmlns:mc="http://schemas.openxmlformats.org/markup-compatibility/2006">
              <mc:Choice xmlns:v="urn:schemas-microsoft-com:vml" Requires="v">
                <p:oleObj spid="_x0000_s11279" name="Equation" r:id="rId3" imgW="152280" imgH="393480" progId="Equation.3">
                  <p:embed/>
                </p:oleObj>
              </mc:Choice>
              <mc:Fallback>
                <p:oleObj name="Equation" r:id="rId3" imgW="152280" imgH="393480" progId="Equation.3">
                  <p:embed/>
                  <p:pic>
                    <p:nvPicPr>
                      <p:cNvPr id="0" name=""/>
                      <p:cNvPicPr/>
                      <p:nvPr/>
                    </p:nvPicPr>
                    <p:blipFill>
                      <a:blip r:embed="rId4"/>
                      <a:stretch>
                        <a:fillRect/>
                      </a:stretch>
                    </p:blipFill>
                    <p:spPr>
                      <a:xfrm>
                        <a:off x="5847916" y="5085184"/>
                        <a:ext cx="309579" cy="799745"/>
                      </a:xfrm>
                      <a:prstGeom prst="rect">
                        <a:avLst/>
                      </a:prstGeom>
                    </p:spPr>
                  </p:pic>
                </p:oleObj>
              </mc:Fallback>
            </mc:AlternateContent>
          </a:graphicData>
        </a:graphic>
      </p:graphicFrame>
    </p:spTree>
    <p:extLst>
      <p:ext uri="{BB962C8B-B14F-4D97-AF65-F5344CB8AC3E}">
        <p14:creationId xmlns:p14="http://schemas.microsoft.com/office/powerpoint/2010/main" val="3563674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high expectations?</a:t>
            </a:r>
            <a:endParaRPr lang="en-AU" dirty="0"/>
          </a:p>
        </p:txBody>
      </p:sp>
      <p:sp>
        <p:nvSpPr>
          <p:cNvPr id="3" name="Content Placeholder 2"/>
          <p:cNvSpPr>
            <a:spLocks noGrp="1"/>
          </p:cNvSpPr>
          <p:nvPr>
            <p:ph idx="1"/>
          </p:nvPr>
        </p:nvSpPr>
        <p:spPr/>
        <p:txBody>
          <a:bodyPr>
            <a:normAutofit fontScale="92500"/>
          </a:bodyPr>
          <a:lstStyle/>
          <a:p>
            <a:r>
              <a:rPr lang="en-AU" dirty="0"/>
              <a:t>L</a:t>
            </a:r>
            <a:r>
              <a:rPr lang="en-AU" dirty="0" smtClean="0"/>
              <a:t>earning </a:t>
            </a:r>
            <a:r>
              <a:rPr lang="en-AU" dirty="0"/>
              <a:t>will be more robust if students connect ideas together for themselves, and determine their own strategies for solving problems, rather than following instructions they have been given. </a:t>
            </a:r>
            <a:endParaRPr lang="en-AU" dirty="0" smtClean="0"/>
          </a:p>
          <a:p>
            <a:r>
              <a:rPr lang="en-AU" dirty="0" smtClean="0"/>
              <a:t>Both </a:t>
            </a:r>
            <a:r>
              <a:rPr lang="en-US" dirty="0"/>
              <a:t>connecting</a:t>
            </a:r>
            <a:r>
              <a:rPr lang="en-AU" dirty="0"/>
              <a:t> ideas together and formulating their own strategies is more complex than other approaches and is therefore more challenging. </a:t>
            </a:r>
            <a:endParaRPr lang="en-AU" dirty="0" smtClean="0"/>
          </a:p>
          <a:p>
            <a:r>
              <a:rPr lang="en-AU" dirty="0" smtClean="0"/>
              <a:t>It </a:t>
            </a:r>
            <a:r>
              <a:rPr lang="en-AU" dirty="0"/>
              <a:t>is potentially productive if students are willing to take up such challenges.</a:t>
            </a:r>
          </a:p>
          <a:p>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169637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5"/>
          <p:cNvSpPr>
            <a:spLocks noGrp="1"/>
          </p:cNvSpPr>
          <p:nvPr>
            <p:ph type="ftr" sz="quarter" idx="4294967295"/>
          </p:nvPr>
        </p:nvSpPr>
        <p:spPr>
          <a:xfrm>
            <a:off x="6553200" y="6356350"/>
            <a:ext cx="2133600" cy="365125"/>
          </a:xfrm>
          <a:prstGeom prst="rect">
            <a:avLst/>
          </a:prstGeom>
        </p:spPr>
        <p:txBody>
          <a:bodyPr/>
          <a:lstStyle/>
          <a:p>
            <a:r>
              <a:rPr lang="en-AU" smtClean="0"/>
              <a:t>Connect with maths  June 2013</a:t>
            </a:r>
            <a:endParaRPr lang="en-AU"/>
          </a:p>
        </p:txBody>
      </p:sp>
      <p:sp>
        <p:nvSpPr>
          <p:cNvPr id="345090" name="Rectangle 2"/>
          <p:cNvSpPr>
            <a:spLocks noGrp="1" noRot="1" noChangeArrowheads="1"/>
          </p:cNvSpPr>
          <p:nvPr>
            <p:ph type="title"/>
          </p:nvPr>
        </p:nvSpPr>
        <p:spPr/>
        <p:txBody>
          <a:bodyPr/>
          <a:lstStyle/>
          <a:p>
            <a:r>
              <a:rPr lang="en-AU" sz="4000" dirty="0" smtClean="0"/>
              <a:t>This connects to “mindsets”</a:t>
            </a:r>
            <a:endParaRPr lang="en-AU" sz="4000" dirty="0"/>
          </a:p>
        </p:txBody>
      </p:sp>
      <p:sp>
        <p:nvSpPr>
          <p:cNvPr id="345091" name="Rectangle 3"/>
          <p:cNvSpPr>
            <a:spLocks noGrp="1" noChangeArrowheads="1"/>
          </p:cNvSpPr>
          <p:nvPr>
            <p:ph type="body" idx="1"/>
          </p:nvPr>
        </p:nvSpPr>
        <p:spPr>
          <a:xfrm>
            <a:off x="457200" y="2565400"/>
            <a:ext cx="8229600" cy="3560763"/>
          </a:xfrm>
        </p:spPr>
        <p:txBody>
          <a:bodyPr/>
          <a:lstStyle/>
          <a:p>
            <a:r>
              <a:rPr lang="en-AU" sz="3600" dirty="0" err="1" smtClean="0"/>
              <a:t>Dweck</a:t>
            </a:r>
            <a:r>
              <a:rPr lang="en-AU" sz="3600" dirty="0" smtClean="0"/>
              <a:t> </a:t>
            </a:r>
            <a:r>
              <a:rPr lang="en-AU" sz="3600" dirty="0"/>
              <a:t>(2000) categorized students’ approaches in terms of whether they hold either </a:t>
            </a:r>
            <a:r>
              <a:rPr lang="en-AU" sz="3600" i="1" dirty="0" smtClean="0"/>
              <a:t>growth </a:t>
            </a:r>
            <a:r>
              <a:rPr lang="en-AU" sz="3600" dirty="0" smtClean="0"/>
              <a:t>mindset</a:t>
            </a:r>
            <a:r>
              <a:rPr lang="en-AU" sz="3600" i="1" dirty="0" smtClean="0"/>
              <a:t> or fixed </a:t>
            </a:r>
            <a:r>
              <a:rPr lang="en-AU" sz="3600" dirty="0" smtClean="0"/>
              <a:t>mindset</a:t>
            </a:r>
            <a:endParaRPr lang="en-AU" sz="3600" dirty="0"/>
          </a:p>
          <a:p>
            <a:endParaRPr lang="en-AU" sz="3600" dirty="0"/>
          </a:p>
        </p:txBody>
      </p:sp>
    </p:spTree>
    <p:extLst>
      <p:ext uri="{BB962C8B-B14F-4D97-AF65-F5344CB8AC3E}">
        <p14:creationId xmlns:p14="http://schemas.microsoft.com/office/powerpoint/2010/main" val="39788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5"/>
          <p:cNvSpPr>
            <a:spLocks noGrp="1"/>
          </p:cNvSpPr>
          <p:nvPr>
            <p:ph type="ftr" sz="quarter" idx="4294967295"/>
          </p:nvPr>
        </p:nvSpPr>
        <p:spPr>
          <a:xfrm>
            <a:off x="6553200" y="6356350"/>
            <a:ext cx="2133600" cy="365125"/>
          </a:xfrm>
          <a:prstGeom prst="rect">
            <a:avLst/>
          </a:prstGeom>
        </p:spPr>
        <p:txBody>
          <a:bodyPr/>
          <a:lstStyle/>
          <a:p>
            <a:r>
              <a:rPr lang="en-AU" smtClean="0"/>
              <a:t>Connect with maths  June 2013</a:t>
            </a:r>
            <a:endParaRPr lang="en-AU"/>
          </a:p>
        </p:txBody>
      </p:sp>
      <p:sp>
        <p:nvSpPr>
          <p:cNvPr id="291842" name="Rectangle 2"/>
          <p:cNvSpPr>
            <a:spLocks noGrp="1" noRot="1" noChangeArrowheads="1"/>
          </p:cNvSpPr>
          <p:nvPr>
            <p:ph type="title"/>
          </p:nvPr>
        </p:nvSpPr>
        <p:spPr/>
        <p:txBody>
          <a:bodyPr/>
          <a:lstStyle/>
          <a:p>
            <a:r>
              <a:rPr lang="en-AU" dirty="0"/>
              <a:t>Students with </a:t>
            </a:r>
            <a:r>
              <a:rPr lang="en-AU" i="1" dirty="0" smtClean="0"/>
              <a:t>growth </a:t>
            </a:r>
            <a:r>
              <a:rPr lang="en-AU" dirty="0" smtClean="0"/>
              <a:t>mindset: </a:t>
            </a:r>
            <a:endParaRPr lang="en-AU" dirty="0"/>
          </a:p>
        </p:txBody>
      </p:sp>
      <p:sp>
        <p:nvSpPr>
          <p:cNvPr id="291843" name="Rectangle 3"/>
          <p:cNvSpPr>
            <a:spLocks noGrp="1" noChangeArrowheads="1"/>
          </p:cNvSpPr>
          <p:nvPr>
            <p:ph type="body" idx="1"/>
          </p:nvPr>
        </p:nvSpPr>
        <p:spPr/>
        <p:txBody>
          <a:bodyPr/>
          <a:lstStyle/>
          <a:p>
            <a:r>
              <a:rPr lang="en-AU" dirty="0" smtClean="0"/>
              <a:t>Believe they can get smarter by trying hard</a:t>
            </a:r>
          </a:p>
          <a:p>
            <a:r>
              <a:rPr lang="en-AU" dirty="0" smtClean="0"/>
              <a:t>Such </a:t>
            </a:r>
            <a:r>
              <a:rPr lang="en-AU" dirty="0"/>
              <a:t>students</a:t>
            </a:r>
          </a:p>
          <a:p>
            <a:pPr lvl="1"/>
            <a:r>
              <a:rPr lang="en-AU" dirty="0"/>
              <a:t>tend to have a resilient response to failure;</a:t>
            </a:r>
          </a:p>
          <a:p>
            <a:pPr lvl="1"/>
            <a:r>
              <a:rPr lang="en-AU" dirty="0"/>
              <a:t>remain focused on mastering skills and knowledge even when challenged; </a:t>
            </a:r>
          </a:p>
          <a:p>
            <a:pPr lvl="1"/>
            <a:r>
              <a:rPr lang="en-AU" dirty="0"/>
              <a:t>do not see failure as an indictment on themselves; and </a:t>
            </a:r>
          </a:p>
          <a:p>
            <a:pPr lvl="1"/>
            <a:r>
              <a:rPr lang="en-AU" dirty="0"/>
              <a:t>believe that effort leads to success.</a:t>
            </a:r>
          </a:p>
        </p:txBody>
      </p:sp>
    </p:spTree>
    <p:extLst>
      <p:ext uri="{BB962C8B-B14F-4D97-AF65-F5344CB8AC3E}">
        <p14:creationId xmlns:p14="http://schemas.microsoft.com/office/powerpoint/2010/main" val="154323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18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18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1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1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1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culturally responsive pedagogies</a:t>
            </a:r>
          </a:p>
        </p:txBody>
      </p:sp>
      <p:sp>
        <p:nvSpPr>
          <p:cNvPr id="3" name="Content Placeholder 2"/>
          <p:cNvSpPr>
            <a:spLocks noGrp="1"/>
          </p:cNvSpPr>
          <p:nvPr>
            <p:ph idx="1"/>
          </p:nvPr>
        </p:nvSpPr>
        <p:spPr/>
        <p:txBody>
          <a:bodyPr/>
          <a:lstStyle/>
          <a:p>
            <a:r>
              <a:rPr lang="en-AU" dirty="0" smtClean="0"/>
              <a:t>increasing </a:t>
            </a:r>
            <a:r>
              <a:rPr lang="en-AU" dirty="0"/>
              <a:t>student decision making, </a:t>
            </a:r>
            <a:endParaRPr lang="en-AU" dirty="0" smtClean="0"/>
          </a:p>
          <a:p>
            <a:r>
              <a:rPr lang="en-AU" dirty="0" smtClean="0"/>
              <a:t>giving </a:t>
            </a:r>
            <a:r>
              <a:rPr lang="en-AU" dirty="0"/>
              <a:t>students time for deep learning, </a:t>
            </a:r>
            <a:endParaRPr lang="en-AU" dirty="0" smtClean="0"/>
          </a:p>
          <a:p>
            <a:r>
              <a:rPr lang="en-AU" dirty="0" smtClean="0"/>
              <a:t>modelling </a:t>
            </a:r>
            <a:r>
              <a:rPr lang="en-AU" dirty="0"/>
              <a:t>desired actions (as distinct from explaining) and </a:t>
            </a:r>
            <a:endParaRPr lang="en-AU" dirty="0" smtClean="0"/>
          </a:p>
          <a:p>
            <a:r>
              <a:rPr lang="en-AU" dirty="0" smtClean="0"/>
              <a:t>respectful </a:t>
            </a:r>
            <a:r>
              <a:rPr lang="en-AU" dirty="0"/>
              <a:t>communications. </a:t>
            </a:r>
            <a:endParaRPr lang="en-AU" dirty="0" smtClean="0"/>
          </a:p>
          <a:p>
            <a:r>
              <a:rPr lang="en-AU" dirty="0" smtClean="0"/>
              <a:t>This </a:t>
            </a:r>
            <a:r>
              <a:rPr lang="en-AU" dirty="0"/>
              <a:t>is in contrast to approaches that rely on the teacher “telling”.</a:t>
            </a:r>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375533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5"/>
          <p:cNvSpPr>
            <a:spLocks noGrp="1"/>
          </p:cNvSpPr>
          <p:nvPr>
            <p:ph type="ftr" sz="quarter" idx="4294967295"/>
          </p:nvPr>
        </p:nvSpPr>
        <p:spPr>
          <a:xfrm>
            <a:off x="3059832" y="6165305"/>
            <a:ext cx="3240360" cy="288032"/>
          </a:xfrm>
          <a:prstGeom prst="rect">
            <a:avLst/>
          </a:prstGeom>
        </p:spPr>
        <p:txBody>
          <a:bodyPr/>
          <a:lstStyle/>
          <a:p>
            <a:r>
              <a:rPr lang="en-AU" smtClean="0"/>
              <a:t>Connect with maths  June 2013</a:t>
            </a:r>
            <a:endParaRPr lang="en-AU" dirty="0"/>
          </a:p>
        </p:txBody>
      </p:sp>
      <p:sp>
        <p:nvSpPr>
          <p:cNvPr id="292866" name="Rectangle 2"/>
          <p:cNvSpPr>
            <a:spLocks noGrp="1" noRot="1" noChangeArrowheads="1"/>
          </p:cNvSpPr>
          <p:nvPr>
            <p:ph type="title"/>
          </p:nvPr>
        </p:nvSpPr>
        <p:spPr/>
        <p:txBody>
          <a:bodyPr/>
          <a:lstStyle/>
          <a:p>
            <a:r>
              <a:rPr lang="en-AU" dirty="0"/>
              <a:t>Students with </a:t>
            </a:r>
            <a:r>
              <a:rPr lang="en-AU" i="1" dirty="0" smtClean="0"/>
              <a:t>fixed </a:t>
            </a:r>
            <a:r>
              <a:rPr lang="en-AU" dirty="0" smtClean="0"/>
              <a:t>mindset: </a:t>
            </a:r>
            <a:endParaRPr lang="en-AU" dirty="0"/>
          </a:p>
        </p:txBody>
      </p:sp>
      <p:sp>
        <p:nvSpPr>
          <p:cNvPr id="292867" name="Rectangle 3"/>
          <p:cNvSpPr>
            <a:spLocks noGrp="1" noChangeArrowheads="1"/>
          </p:cNvSpPr>
          <p:nvPr>
            <p:ph type="body" idx="1"/>
          </p:nvPr>
        </p:nvSpPr>
        <p:spPr/>
        <p:txBody>
          <a:bodyPr/>
          <a:lstStyle/>
          <a:p>
            <a:r>
              <a:rPr lang="en-AU" dirty="0" smtClean="0"/>
              <a:t>Believe they are as smart as they will even get</a:t>
            </a:r>
          </a:p>
          <a:p>
            <a:r>
              <a:rPr lang="en-AU" dirty="0" smtClean="0"/>
              <a:t>Such </a:t>
            </a:r>
            <a:r>
              <a:rPr lang="en-AU" dirty="0"/>
              <a:t>students</a:t>
            </a:r>
          </a:p>
          <a:p>
            <a:pPr lvl="1"/>
            <a:r>
              <a:rPr lang="en-AU" dirty="0"/>
              <a:t>seek success but mainly on tasks with which they are familiar; </a:t>
            </a:r>
          </a:p>
          <a:p>
            <a:pPr lvl="1"/>
            <a:r>
              <a:rPr lang="en-AU" dirty="0"/>
              <a:t>avoid or give up quickly on challenging tasks; </a:t>
            </a:r>
          </a:p>
          <a:p>
            <a:pPr lvl="1"/>
            <a:r>
              <a:rPr lang="en-AU" dirty="0"/>
              <a:t>derive their perception of ability from their capacity to attract </a:t>
            </a:r>
            <a:r>
              <a:rPr lang="en-AU" dirty="0" smtClean="0"/>
              <a:t>recognition.</a:t>
            </a:r>
            <a:endParaRPr lang="en-AU" dirty="0"/>
          </a:p>
        </p:txBody>
      </p:sp>
    </p:spTree>
    <p:extLst>
      <p:ext uri="{BB962C8B-B14F-4D97-AF65-F5344CB8AC3E}">
        <p14:creationId xmlns:p14="http://schemas.microsoft.com/office/powerpoint/2010/main" val="324918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28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28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28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2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Teachers can change mindsets</a:t>
            </a:r>
            <a:endParaRPr lang="en-AU" dirty="0"/>
          </a:p>
        </p:txBody>
      </p:sp>
      <p:sp>
        <p:nvSpPr>
          <p:cNvPr id="3" name="Content Placeholder 2"/>
          <p:cNvSpPr>
            <a:spLocks noGrp="1"/>
          </p:cNvSpPr>
          <p:nvPr>
            <p:ph idx="1"/>
          </p:nvPr>
        </p:nvSpPr>
        <p:spPr>
          <a:xfrm>
            <a:off x="0" y="1412777"/>
            <a:ext cx="8676456" cy="4320480"/>
          </a:xfrm>
        </p:spPr>
        <p:txBody>
          <a:bodyPr/>
          <a:lstStyle/>
          <a:p>
            <a:r>
              <a:rPr lang="en-AU" sz="2400" dirty="0" smtClean="0"/>
              <a:t>This connects to </a:t>
            </a:r>
          </a:p>
          <a:p>
            <a:pPr lvl="1"/>
            <a:r>
              <a:rPr lang="en-AU" sz="2800" dirty="0" smtClean="0"/>
              <a:t>the things we affirm (effort, persistence, co-operation, learning  from others, flexible thinking)</a:t>
            </a:r>
          </a:p>
          <a:p>
            <a:pPr lvl="1"/>
            <a:r>
              <a:rPr lang="en-AU" sz="2800" dirty="0" smtClean="0"/>
              <a:t>the way we affirm </a:t>
            </a:r>
          </a:p>
          <a:p>
            <a:pPr lvl="2"/>
            <a:r>
              <a:rPr lang="en-AU" dirty="0" smtClean="0"/>
              <a:t>You did not give up even though you were stuck</a:t>
            </a:r>
          </a:p>
          <a:p>
            <a:pPr lvl="2"/>
            <a:r>
              <a:rPr lang="en-AU" dirty="0" smtClean="0"/>
              <a:t>You tried something different</a:t>
            </a:r>
          </a:p>
          <a:p>
            <a:pPr lvl="2"/>
            <a:r>
              <a:rPr lang="en-AU" dirty="0" smtClean="0"/>
              <a:t>You tried to find more than one answer</a:t>
            </a:r>
          </a:p>
          <a:p>
            <a:pPr lvl="1"/>
            <a:r>
              <a:rPr lang="en-AU" sz="2800" dirty="0" smtClean="0"/>
              <a:t>the types of tasks we pose</a:t>
            </a:r>
          </a:p>
          <a:p>
            <a:endParaRPr lang="en-AU" dirty="0" smtClean="0"/>
          </a:p>
          <a:p>
            <a:endParaRPr lang="en-AU" dirty="0" smtClean="0"/>
          </a:p>
          <a:p>
            <a:endParaRPr lang="en-AU" dirty="0"/>
          </a:p>
        </p:txBody>
      </p:sp>
      <p:sp>
        <p:nvSpPr>
          <p:cNvPr id="4" name="Footer Placeholder 3"/>
          <p:cNvSpPr>
            <a:spLocks noGrp="1"/>
          </p:cNvSpPr>
          <p:nvPr>
            <p:ph type="ftr" sz="quarter" idx="4294967295"/>
          </p:nvPr>
        </p:nvSpPr>
        <p:spPr>
          <a:xfrm>
            <a:off x="179388" y="6308725"/>
            <a:ext cx="8496300" cy="365125"/>
          </a:xfrm>
          <a:prstGeom prst="rect">
            <a:avLst/>
          </a:prstGeom>
        </p:spPr>
        <p:txBody>
          <a:bodyPr/>
          <a:lstStyle/>
          <a:p>
            <a:pPr>
              <a:defRPr/>
            </a:pPr>
            <a:r>
              <a:rPr lang="en-AU" smtClean="0"/>
              <a:t>Connect with maths  June 2013</a:t>
            </a:r>
            <a:endParaRPr lang="en-AU" dirty="0"/>
          </a:p>
        </p:txBody>
      </p:sp>
    </p:spTree>
    <p:extLst>
      <p:ext uri="{BB962C8B-B14F-4D97-AF65-F5344CB8AC3E}">
        <p14:creationId xmlns:p14="http://schemas.microsoft.com/office/powerpoint/2010/main" val="471594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Challenging tasks require students to</a:t>
            </a:r>
            <a:endParaRPr lang="en-AU" dirty="0"/>
          </a:p>
        </p:txBody>
      </p:sp>
      <p:sp>
        <p:nvSpPr>
          <p:cNvPr id="3" name="Content Placeholder 2"/>
          <p:cNvSpPr>
            <a:spLocks noGrp="1"/>
          </p:cNvSpPr>
          <p:nvPr>
            <p:ph idx="1"/>
          </p:nvPr>
        </p:nvSpPr>
        <p:spPr>
          <a:xfrm>
            <a:off x="457200" y="1340768"/>
            <a:ext cx="8229600" cy="4896544"/>
          </a:xfrm>
        </p:spPr>
        <p:txBody>
          <a:bodyPr>
            <a:normAutofit fontScale="92500" lnSpcReduction="10000"/>
          </a:bodyPr>
          <a:lstStyle/>
          <a:p>
            <a:pPr lvl="0"/>
            <a:r>
              <a:rPr lang="en-AU" dirty="0" smtClean="0"/>
              <a:t>plan </a:t>
            </a:r>
            <a:r>
              <a:rPr lang="en-AU" dirty="0"/>
              <a:t>their approach, especially sequencing more than one step; </a:t>
            </a:r>
            <a:endParaRPr lang="en-AU" dirty="0" smtClean="0"/>
          </a:p>
          <a:p>
            <a:r>
              <a:rPr lang="en-AU" dirty="0" smtClean="0"/>
              <a:t>process </a:t>
            </a:r>
            <a:r>
              <a:rPr lang="en-AU" dirty="0"/>
              <a:t>multiple pieces of information, with an expectation that they make connections between those pieces, and see concepts in new ways;</a:t>
            </a:r>
          </a:p>
          <a:p>
            <a:pPr lvl="0"/>
            <a:r>
              <a:rPr lang="en-AU" dirty="0" smtClean="0"/>
              <a:t>choose </a:t>
            </a:r>
            <a:r>
              <a:rPr lang="en-AU" dirty="0"/>
              <a:t>their own strategies, goals, and level of accessing the task;</a:t>
            </a:r>
          </a:p>
          <a:p>
            <a:pPr lvl="0"/>
            <a:r>
              <a:rPr lang="en-AU" dirty="0"/>
              <a:t>spend time on the </a:t>
            </a:r>
            <a:r>
              <a:rPr lang="en-AU" dirty="0" smtClean="0"/>
              <a:t>task and record their thinking; </a:t>
            </a:r>
            <a:endParaRPr lang="en-AU" dirty="0"/>
          </a:p>
          <a:p>
            <a:pPr lvl="0"/>
            <a:r>
              <a:rPr lang="en-AU" dirty="0"/>
              <a:t>explain their strategies and justify their thinking to the teacher and other </a:t>
            </a:r>
            <a:r>
              <a:rPr lang="en-AU" dirty="0" smtClean="0"/>
              <a:t>students.</a:t>
            </a:r>
          </a:p>
        </p:txBody>
      </p:sp>
      <p:sp>
        <p:nvSpPr>
          <p:cNvPr id="4" name="Footer Placeholder 3"/>
          <p:cNvSpPr>
            <a:spLocks noGrp="1"/>
          </p:cNvSpPr>
          <p:nvPr>
            <p:ph type="ftr" sz="quarter" idx="4294967295"/>
          </p:nvPr>
        </p:nvSpPr>
        <p:spPr>
          <a:xfrm>
            <a:off x="179388" y="6308725"/>
            <a:ext cx="8496300" cy="365125"/>
          </a:xfrm>
          <a:prstGeom prst="rect">
            <a:avLst/>
          </a:prstGeom>
        </p:spPr>
        <p:txBody>
          <a:bodyPr/>
          <a:lstStyle/>
          <a:p>
            <a:pPr>
              <a:defRPr/>
            </a:pPr>
            <a:r>
              <a:rPr lang="en-AU" smtClean="0"/>
              <a:t>Connect with maths  June 2013</a:t>
            </a:r>
            <a:endParaRPr lang="en-AU"/>
          </a:p>
        </p:txBody>
      </p:sp>
    </p:spTree>
    <p:extLst>
      <p:ext uri="{BB962C8B-B14F-4D97-AF65-F5344CB8AC3E}">
        <p14:creationId xmlns:p14="http://schemas.microsoft.com/office/powerpoint/2010/main" val="37258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notion of classroom culture</a:t>
            </a:r>
            <a:endParaRPr lang="en-AU" dirty="0"/>
          </a:p>
        </p:txBody>
      </p:sp>
      <p:sp>
        <p:nvSpPr>
          <p:cNvPr id="3" name="Content Placeholder 2"/>
          <p:cNvSpPr>
            <a:spLocks noGrp="1"/>
          </p:cNvSpPr>
          <p:nvPr>
            <p:ph idx="1"/>
          </p:nvPr>
        </p:nvSpPr>
        <p:spPr/>
        <p:txBody>
          <a:bodyPr>
            <a:normAutofit/>
          </a:bodyPr>
          <a:lstStyle/>
          <a:p>
            <a:r>
              <a:rPr lang="en-AU" dirty="0" err="1" smtClean="0"/>
              <a:t>Rollard</a:t>
            </a:r>
            <a:r>
              <a:rPr lang="en-AU" dirty="0" smtClean="0"/>
              <a:t> (2012) concluded </a:t>
            </a:r>
            <a:r>
              <a:rPr lang="en-AU" dirty="0"/>
              <a:t>from the meta analysis that classrooms in which teachers actively support the learning of the students promote high achievement and effort. We interpret this to refer to ways that teachers can support students in engaging with the challenge of the task, and in maintaining this challenge as distinct from minimising it. </a:t>
            </a:r>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1055455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Some elements of this active support </a:t>
            </a:r>
            <a:r>
              <a:rPr lang="en-AU" dirty="0" smtClean="0"/>
              <a:t>:</a:t>
            </a:r>
            <a:endParaRPr lang="en-AU" dirty="0"/>
          </a:p>
        </p:txBody>
      </p:sp>
      <p:sp>
        <p:nvSpPr>
          <p:cNvPr id="3" name="Content Placeholder 2"/>
          <p:cNvSpPr>
            <a:spLocks noGrp="1"/>
          </p:cNvSpPr>
          <p:nvPr>
            <p:ph idx="1"/>
          </p:nvPr>
        </p:nvSpPr>
        <p:spPr>
          <a:xfrm>
            <a:off x="395536" y="1340768"/>
            <a:ext cx="8291264" cy="5040560"/>
          </a:xfrm>
        </p:spPr>
        <p:txBody>
          <a:bodyPr>
            <a:normAutofit fontScale="92500" lnSpcReduction="20000"/>
          </a:bodyPr>
          <a:lstStyle/>
          <a:p>
            <a:pPr lvl="0"/>
            <a:r>
              <a:rPr lang="en-AU" sz="3600" dirty="0" smtClean="0"/>
              <a:t>the </a:t>
            </a:r>
            <a:r>
              <a:rPr lang="en-AU" sz="3600" dirty="0"/>
              <a:t>identification of tasks that are appropriately challenging for most students; </a:t>
            </a:r>
          </a:p>
          <a:p>
            <a:pPr lvl="0"/>
            <a:r>
              <a:rPr lang="en-AU" sz="3600" dirty="0"/>
              <a:t>the provision of preliminary experiences that are pre-requisite for students to engage with the tasks but which do not detract from the challenge of the task;</a:t>
            </a:r>
          </a:p>
          <a:p>
            <a:pPr lvl="0"/>
            <a:r>
              <a:rPr lang="en-AU" sz="3600" dirty="0"/>
              <a:t>the structuring of lessons including differentiating the experience through the use of enabling and extending prompts </a:t>
            </a:r>
            <a:r>
              <a:rPr lang="en-AU" sz="3600" dirty="0" smtClean="0"/>
              <a:t>for </a:t>
            </a:r>
            <a:r>
              <a:rPr lang="en-AU" sz="3600" dirty="0"/>
              <a:t>those students who cannot proceed with the task or those who complete the task quickly;</a:t>
            </a:r>
          </a:p>
          <a:p>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93485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85000" lnSpcReduction="20000"/>
          </a:bodyPr>
          <a:lstStyle/>
          <a:p>
            <a:pPr lvl="0"/>
            <a:r>
              <a:rPr lang="en-AU" dirty="0"/>
              <a:t>the potential of consolidating tasks, which are similar in structure and complexity to the original task, with which all students can engage even if they have not been successful on the original task;</a:t>
            </a:r>
          </a:p>
          <a:p>
            <a:pPr lvl="0"/>
            <a:r>
              <a:rPr lang="en-AU" dirty="0"/>
              <a:t>the effective conduct of class reviews which draw on students’ solutions to promote discussions of similarities and differences;</a:t>
            </a:r>
          </a:p>
          <a:p>
            <a:pPr lvl="0"/>
            <a:r>
              <a:rPr lang="en-AU" dirty="0"/>
              <a:t>holistic and descriptive forms of assessment that are to some extent self referential for the student and which minimise the competitive aspects; and</a:t>
            </a:r>
          </a:p>
          <a:p>
            <a:pPr lvl="0"/>
            <a:r>
              <a:rPr lang="en-AU" dirty="0"/>
              <a:t>finding a balance between individual thinking time and collaborative group work on tasks.</a:t>
            </a:r>
          </a:p>
          <a:p>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377516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In what ways is this approach culturally responsive?</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2187799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How does this connect to representation and language?</a:t>
            </a:r>
            <a:endParaRPr lang="en-AU" dirty="0"/>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322767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2434282"/>
          </a:xfrm>
        </p:spPr>
        <p:txBody>
          <a:bodyPr>
            <a:normAutofit fontScale="90000"/>
          </a:bodyPr>
          <a:lstStyle/>
          <a:p>
            <a:r>
              <a:rPr lang="en-AU" dirty="0" smtClean="0"/>
              <a:t>I was invited to answer some questions for some principals who are seconded to work on literacy and numeracy</a:t>
            </a:r>
            <a:endParaRPr lang="en-AU" dirty="0"/>
          </a:p>
        </p:txBody>
      </p:sp>
      <p:sp>
        <p:nvSpPr>
          <p:cNvPr id="3" name="Content Placeholder 2"/>
          <p:cNvSpPr>
            <a:spLocks noGrp="1"/>
          </p:cNvSpPr>
          <p:nvPr>
            <p:ph idx="1"/>
          </p:nvPr>
        </p:nvSpPr>
        <p:spPr>
          <a:xfrm>
            <a:off x="755576" y="3212976"/>
            <a:ext cx="7931224" cy="2913187"/>
          </a:xfrm>
        </p:spPr>
        <p:txBody>
          <a:bodyPr/>
          <a:lstStyle/>
          <a:p>
            <a:endParaRPr lang="en-AU" dirty="0"/>
          </a:p>
        </p:txBody>
      </p:sp>
      <p:sp>
        <p:nvSpPr>
          <p:cNvPr id="4" name="Footer Placeholder 3"/>
          <p:cNvSpPr>
            <a:spLocks noGrp="1"/>
          </p:cNvSpPr>
          <p:nvPr>
            <p:ph type="ftr" sz="quarter" idx="11"/>
          </p:nvPr>
        </p:nvSpPr>
        <p:spPr/>
        <p:txBody>
          <a:bodyPr/>
          <a:lstStyle/>
          <a:p>
            <a:r>
              <a:rPr lang="en-AU" smtClean="0"/>
              <a:t>SA Coaches all day 3</a:t>
            </a:r>
            <a:endParaRPr lang="en-AU"/>
          </a:p>
        </p:txBody>
      </p:sp>
    </p:spTree>
    <p:extLst>
      <p:ext uri="{BB962C8B-B14F-4D97-AF65-F5344CB8AC3E}">
        <p14:creationId xmlns:p14="http://schemas.microsoft.com/office/powerpoint/2010/main" val="1680142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2146250"/>
          </a:xfrm>
        </p:spPr>
        <p:txBody>
          <a:bodyPr>
            <a:normAutofit/>
          </a:bodyPr>
          <a:lstStyle/>
          <a:p>
            <a:r>
              <a:rPr lang="en-AU" b="1" dirty="0"/>
              <a:t>What do you see as the most critical aspect of being a powerful learner of numeracy and literacy</a:t>
            </a:r>
            <a:r>
              <a:rPr lang="en-AU" b="1" dirty="0" smtClean="0"/>
              <a:t>?</a:t>
            </a:r>
            <a:endParaRPr lang="en-AU" dirty="0"/>
          </a:p>
        </p:txBody>
      </p:sp>
      <p:sp>
        <p:nvSpPr>
          <p:cNvPr id="3" name="Content Placeholder 2"/>
          <p:cNvSpPr>
            <a:spLocks noGrp="1"/>
          </p:cNvSpPr>
          <p:nvPr>
            <p:ph idx="1"/>
          </p:nvPr>
        </p:nvSpPr>
        <p:spPr>
          <a:xfrm>
            <a:off x="457200" y="2492896"/>
            <a:ext cx="8229600" cy="3633267"/>
          </a:xfrm>
        </p:spPr>
        <p:txBody>
          <a:bodyPr>
            <a:normAutofit/>
          </a:bodyPr>
          <a:lstStyle/>
          <a:p>
            <a:r>
              <a:rPr lang="en-AU" dirty="0" smtClean="0"/>
              <a:t>Powerful </a:t>
            </a:r>
            <a:r>
              <a:rPr lang="en-AU" dirty="0"/>
              <a:t>learners connect ideas together, they can compare and contrast concepts, and they can transfer learning from one context to another. They can devise their own solutions to problems, and they can explain their thinking to others</a:t>
            </a:r>
            <a:r>
              <a:rPr lang="en-AU" dirty="0" smtClean="0"/>
              <a:t>.</a:t>
            </a:r>
            <a:r>
              <a:rPr lang="en-AU" dirty="0"/>
              <a:t/>
            </a:r>
            <a:br>
              <a:rPr lang="en-AU" dirty="0"/>
            </a:br>
            <a:endParaRPr lang="en-AU" dirty="0"/>
          </a:p>
          <a:p>
            <a:endParaRPr lang="en-AU" dirty="0"/>
          </a:p>
        </p:txBody>
      </p:sp>
      <p:sp>
        <p:nvSpPr>
          <p:cNvPr id="4" name="Footer Placeholder 3"/>
          <p:cNvSpPr>
            <a:spLocks noGrp="1"/>
          </p:cNvSpPr>
          <p:nvPr>
            <p:ph type="ftr" sz="quarter" idx="11"/>
          </p:nvPr>
        </p:nvSpPr>
        <p:spPr/>
        <p:txBody>
          <a:bodyPr/>
          <a:lstStyle/>
          <a:p>
            <a:r>
              <a:rPr lang="en-AU" smtClean="0"/>
              <a:t>SA Coaches all day 3</a:t>
            </a:r>
            <a:endParaRPr lang="en-AU"/>
          </a:p>
        </p:txBody>
      </p:sp>
    </p:spTree>
    <p:extLst>
      <p:ext uri="{BB962C8B-B14F-4D97-AF65-F5344CB8AC3E}">
        <p14:creationId xmlns:p14="http://schemas.microsoft.com/office/powerpoint/2010/main" val="257949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How does one recognise a powerful learner</a:t>
            </a:r>
            <a:r>
              <a:rPr lang="en-AU" b="1" dirty="0" smtClean="0"/>
              <a:t>?</a:t>
            </a:r>
            <a:endParaRPr lang="en-AU" dirty="0"/>
          </a:p>
        </p:txBody>
      </p:sp>
      <p:sp>
        <p:nvSpPr>
          <p:cNvPr id="3" name="Content Placeholder 2"/>
          <p:cNvSpPr>
            <a:spLocks noGrp="1"/>
          </p:cNvSpPr>
          <p:nvPr>
            <p:ph idx="1"/>
          </p:nvPr>
        </p:nvSpPr>
        <p:spPr>
          <a:xfrm>
            <a:off x="457200" y="1916832"/>
            <a:ext cx="8229600" cy="4209331"/>
          </a:xfrm>
        </p:spPr>
        <p:txBody>
          <a:bodyPr/>
          <a:lstStyle/>
          <a:p>
            <a:r>
              <a:rPr lang="en-AU" dirty="0" smtClean="0"/>
              <a:t>Powerful </a:t>
            </a:r>
            <a:r>
              <a:rPr lang="en-AU" dirty="0"/>
              <a:t>learners are willing to persist at tasks, </a:t>
            </a:r>
            <a:endParaRPr lang="en-AU" dirty="0" smtClean="0"/>
          </a:p>
          <a:p>
            <a:r>
              <a:rPr lang="en-AU" dirty="0" smtClean="0"/>
              <a:t>…they </a:t>
            </a:r>
            <a:r>
              <a:rPr lang="en-AU" dirty="0"/>
              <a:t>see failure as an opportunity to learn, </a:t>
            </a:r>
            <a:endParaRPr lang="en-AU" dirty="0" smtClean="0"/>
          </a:p>
          <a:p>
            <a:r>
              <a:rPr lang="en-AU" dirty="0" smtClean="0"/>
              <a:t>… they </a:t>
            </a:r>
            <a:r>
              <a:rPr lang="en-AU" dirty="0"/>
              <a:t>are willing to take risks, and </a:t>
            </a:r>
            <a:endParaRPr lang="en-AU" dirty="0" smtClean="0"/>
          </a:p>
          <a:p>
            <a:r>
              <a:rPr lang="en-AU" dirty="0" smtClean="0"/>
              <a:t>… they </a:t>
            </a:r>
            <a:r>
              <a:rPr lang="en-AU" dirty="0"/>
              <a:t>both contribute their ideas and listen to the contributions of others.</a:t>
            </a:r>
          </a:p>
          <a:p>
            <a:endParaRPr lang="en-AU" dirty="0"/>
          </a:p>
        </p:txBody>
      </p:sp>
      <p:sp>
        <p:nvSpPr>
          <p:cNvPr id="4" name="Footer Placeholder 3"/>
          <p:cNvSpPr>
            <a:spLocks noGrp="1"/>
          </p:cNvSpPr>
          <p:nvPr>
            <p:ph type="ftr" sz="quarter" idx="11"/>
          </p:nvPr>
        </p:nvSpPr>
        <p:spPr/>
        <p:txBody>
          <a:bodyPr/>
          <a:lstStyle/>
          <a:p>
            <a:r>
              <a:rPr lang="en-AU" smtClean="0"/>
              <a:t>SA Coaches all day 3</a:t>
            </a:r>
            <a:endParaRPr lang="en-AU"/>
          </a:p>
        </p:txBody>
      </p:sp>
    </p:spTree>
    <p:extLst>
      <p:ext uri="{BB962C8B-B14F-4D97-AF65-F5344CB8AC3E}">
        <p14:creationId xmlns:p14="http://schemas.microsoft.com/office/powerpoint/2010/main" val="115679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AU" sz="3600" b="1" dirty="0"/>
              <a:t>What conditions and/or practices best promote engagement for powerful learners</a:t>
            </a:r>
            <a:r>
              <a:rPr lang="en-AU" sz="3600" b="1" dirty="0" smtClean="0"/>
              <a:t>?</a:t>
            </a:r>
            <a:endParaRPr lang="en-AU" sz="3600" dirty="0"/>
          </a:p>
        </p:txBody>
      </p:sp>
      <p:sp>
        <p:nvSpPr>
          <p:cNvPr id="3" name="Content Placeholder 2"/>
          <p:cNvSpPr>
            <a:spLocks noGrp="1"/>
          </p:cNvSpPr>
          <p:nvPr>
            <p:ph idx="1"/>
          </p:nvPr>
        </p:nvSpPr>
        <p:spPr/>
        <p:txBody>
          <a:bodyPr>
            <a:normAutofit fontScale="85000" lnSpcReduction="10000"/>
          </a:bodyPr>
          <a:lstStyle/>
          <a:p>
            <a:r>
              <a:rPr lang="en-AU" dirty="0" smtClean="0"/>
              <a:t>The </a:t>
            </a:r>
            <a:r>
              <a:rPr lang="en-AU" dirty="0"/>
              <a:t>best conditions for promoting engagement are in </a:t>
            </a:r>
            <a:r>
              <a:rPr lang="en-AU" dirty="0" smtClean="0"/>
              <a:t>a </a:t>
            </a:r>
            <a:r>
              <a:rPr lang="en-AU" dirty="0"/>
              <a:t>supportive classroom community </a:t>
            </a:r>
            <a:r>
              <a:rPr lang="en-AU" dirty="0" smtClean="0"/>
              <a:t>…</a:t>
            </a:r>
          </a:p>
          <a:p>
            <a:r>
              <a:rPr lang="en-AU" dirty="0" smtClean="0"/>
              <a:t>… in </a:t>
            </a:r>
            <a:r>
              <a:rPr lang="en-AU" dirty="0"/>
              <a:t>which all students work on tasks that encourage students to connect ideas together, to make their own decisions on how to solve problems, and listen to others when they are explaining their thinking. </a:t>
            </a:r>
            <a:endParaRPr lang="en-AU" dirty="0" smtClean="0"/>
          </a:p>
          <a:p>
            <a:r>
              <a:rPr lang="en-AU" dirty="0" smtClean="0"/>
              <a:t>A </a:t>
            </a:r>
            <a:r>
              <a:rPr lang="en-AU" dirty="0"/>
              <a:t>necessary condition is that teachers differentiate those tasks so that they are challenging for most students, the tasks are adapted for students experiencing difficulty and are extended for those who finished quickly</a:t>
            </a:r>
            <a:r>
              <a:rPr lang="en-AU" dirty="0" smtClean="0"/>
              <a:t>.</a:t>
            </a:r>
            <a:endParaRPr lang="en-AU" dirty="0"/>
          </a:p>
        </p:txBody>
      </p:sp>
      <p:sp>
        <p:nvSpPr>
          <p:cNvPr id="4" name="Footer Placeholder 3"/>
          <p:cNvSpPr>
            <a:spLocks noGrp="1"/>
          </p:cNvSpPr>
          <p:nvPr>
            <p:ph type="ftr" sz="quarter" idx="11"/>
          </p:nvPr>
        </p:nvSpPr>
        <p:spPr/>
        <p:txBody>
          <a:bodyPr/>
          <a:lstStyle/>
          <a:p>
            <a:r>
              <a:rPr lang="en-AU" smtClean="0"/>
              <a:t>SA Coaches all day 3</a:t>
            </a:r>
            <a:endParaRPr lang="en-AU"/>
          </a:p>
        </p:txBody>
      </p:sp>
    </p:spTree>
    <p:extLst>
      <p:ext uri="{BB962C8B-B14F-4D97-AF65-F5344CB8AC3E}">
        <p14:creationId xmlns:p14="http://schemas.microsoft.com/office/powerpoint/2010/main" val="384122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507288" cy="2160240"/>
          </a:xfrm>
        </p:spPr>
        <p:txBody>
          <a:bodyPr>
            <a:noAutofit/>
          </a:bodyPr>
          <a:lstStyle/>
          <a:p>
            <a:r>
              <a:rPr lang="en-AU" sz="3600" b="1" dirty="0"/>
              <a:t>If, as a teacher, I wish to build more powerful numeracy and literacy learners among my class/</a:t>
            </a:r>
            <a:r>
              <a:rPr lang="en-AU" sz="3600" b="1" dirty="0" err="1"/>
              <a:t>es</a:t>
            </a:r>
            <a:r>
              <a:rPr lang="en-AU" sz="3600" b="1" dirty="0"/>
              <a:t>, what, in your opinion, would be my first step?</a:t>
            </a:r>
            <a:r>
              <a:rPr lang="en-AU" sz="3600" dirty="0"/>
              <a:t/>
            </a:r>
            <a:br>
              <a:rPr lang="en-AU" sz="3600" dirty="0"/>
            </a:br>
            <a:endParaRPr lang="en-AU" sz="3600" dirty="0"/>
          </a:p>
        </p:txBody>
      </p:sp>
      <p:sp>
        <p:nvSpPr>
          <p:cNvPr id="3" name="Content Placeholder 2"/>
          <p:cNvSpPr>
            <a:spLocks noGrp="1"/>
          </p:cNvSpPr>
          <p:nvPr>
            <p:ph idx="1"/>
          </p:nvPr>
        </p:nvSpPr>
        <p:spPr>
          <a:xfrm>
            <a:off x="457200" y="2132856"/>
            <a:ext cx="8229600" cy="3993307"/>
          </a:xfrm>
        </p:spPr>
        <p:txBody>
          <a:bodyPr>
            <a:normAutofit fontScale="77500" lnSpcReduction="20000"/>
          </a:bodyPr>
          <a:lstStyle/>
          <a:p>
            <a:r>
              <a:rPr lang="en-AU" dirty="0"/>
              <a:t> </a:t>
            </a:r>
          </a:p>
          <a:p>
            <a:r>
              <a:rPr lang="en-AU" dirty="0"/>
              <a:t>First, find out what students know </a:t>
            </a:r>
            <a:endParaRPr lang="en-AU" dirty="0" smtClean="0"/>
          </a:p>
          <a:p>
            <a:pPr lvl="1"/>
            <a:r>
              <a:rPr lang="en-AU" dirty="0" smtClean="0"/>
              <a:t>(</a:t>
            </a:r>
            <a:r>
              <a:rPr lang="en-AU" dirty="0"/>
              <a:t>as distinct from what they do not, which seems to be the focus of many commonly available assessment tools in current use).</a:t>
            </a:r>
          </a:p>
          <a:p>
            <a:r>
              <a:rPr lang="en-AU" dirty="0"/>
              <a:t>Then build on what they know to create connected and challenging learning experiences </a:t>
            </a:r>
            <a:endParaRPr lang="en-AU" dirty="0" smtClean="0"/>
          </a:p>
          <a:p>
            <a:pPr lvl="1"/>
            <a:r>
              <a:rPr lang="en-AU" dirty="0" smtClean="0"/>
              <a:t>(</a:t>
            </a:r>
            <a:r>
              <a:rPr lang="en-AU" dirty="0"/>
              <a:t>learning one idea at a time is disabling, but connecting ideas together is powerful)</a:t>
            </a:r>
          </a:p>
          <a:p>
            <a:r>
              <a:rPr lang="en-AU" dirty="0"/>
              <a:t>At the same time, take actions to both model persistence, affirm persistence when you see it, and explain the importance of persistence. Never criticise failure, but affirm failure as a step on the path to </a:t>
            </a:r>
            <a:r>
              <a:rPr lang="en-AU" dirty="0" smtClean="0"/>
              <a:t>powerful learning</a:t>
            </a:r>
            <a:endParaRPr lang="en-AU" dirty="0"/>
          </a:p>
          <a:p>
            <a:endParaRPr lang="en-AU" dirty="0"/>
          </a:p>
        </p:txBody>
      </p:sp>
      <p:sp>
        <p:nvSpPr>
          <p:cNvPr id="4" name="Footer Placeholder 3"/>
          <p:cNvSpPr>
            <a:spLocks noGrp="1"/>
          </p:cNvSpPr>
          <p:nvPr>
            <p:ph type="ftr" sz="quarter" idx="11"/>
          </p:nvPr>
        </p:nvSpPr>
        <p:spPr/>
        <p:txBody>
          <a:bodyPr/>
          <a:lstStyle/>
          <a:p>
            <a:r>
              <a:rPr lang="en-AU" smtClean="0"/>
              <a:t>SA Coaches all day 3</a:t>
            </a:r>
            <a:endParaRPr lang="en-AU"/>
          </a:p>
        </p:txBody>
      </p:sp>
    </p:spTree>
    <p:extLst>
      <p:ext uri="{BB962C8B-B14F-4D97-AF65-F5344CB8AC3E}">
        <p14:creationId xmlns:p14="http://schemas.microsoft.com/office/powerpoint/2010/main" val="421363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dirty="0" smtClean="0"/>
              <a:t>Working through a “lesson”</a:t>
            </a:r>
          </a:p>
          <a:p>
            <a:r>
              <a:rPr lang="en-AU" dirty="0" smtClean="0"/>
              <a:t>Discussing the pedagogies</a:t>
            </a:r>
          </a:p>
          <a:p>
            <a:r>
              <a:rPr lang="en-AU" dirty="0" smtClean="0"/>
              <a:t>The notion of “high expectations”</a:t>
            </a:r>
          </a:p>
          <a:p>
            <a:r>
              <a:rPr lang="en-AU" dirty="0" smtClean="0"/>
              <a:t>Thinking about the language and representation</a:t>
            </a:r>
            <a:endParaRPr lang="en-AU" dirty="0"/>
          </a:p>
        </p:txBody>
      </p:sp>
      <p:sp>
        <p:nvSpPr>
          <p:cNvPr id="4" name="Footer Placeholder 3"/>
          <p:cNvSpPr>
            <a:spLocks noGrp="1"/>
          </p:cNvSpPr>
          <p:nvPr>
            <p:ph type="ftr" sz="quarter" idx="11"/>
          </p:nvPr>
        </p:nvSpPr>
        <p:spPr/>
        <p:txBody>
          <a:bodyPr/>
          <a:lstStyle/>
          <a:p>
            <a:r>
              <a:rPr lang="en-AU" smtClean="0"/>
              <a:t>Connect with maths  June 2013</a:t>
            </a:r>
            <a:endParaRPr lang="en-AU"/>
          </a:p>
        </p:txBody>
      </p:sp>
    </p:spTree>
    <p:extLst>
      <p:ext uri="{BB962C8B-B14F-4D97-AF65-F5344CB8AC3E}">
        <p14:creationId xmlns:p14="http://schemas.microsoft.com/office/powerpoint/2010/main" val="853512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TotalTime>
  <Words>1513</Words>
  <Application>Microsoft Office PowerPoint</Application>
  <PresentationFormat>On-screen Show (4:3)</PresentationFormat>
  <Paragraphs>162</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Equation</vt:lpstr>
      <vt:lpstr>Some culturally responsive pedagogies for mathematics teaching</vt:lpstr>
      <vt:lpstr>Abstract</vt:lpstr>
      <vt:lpstr>culturally responsive pedagogies</vt:lpstr>
      <vt:lpstr>I was invited to answer some questions for some principals who are seconded to work on literacy and numeracy</vt:lpstr>
      <vt:lpstr>What do you see as the most critical aspect of being a powerful learner of numeracy and literacy?</vt:lpstr>
      <vt:lpstr>How does one recognise a powerful learner?</vt:lpstr>
      <vt:lpstr>What conditions and/or practices best promote engagement for powerful learners?</vt:lpstr>
      <vt:lpstr>If, as a teacher, I wish to build more powerful numeracy and literacy learners among my class/es, what, in your opinion, would be my first step? </vt:lpstr>
      <vt:lpstr>Overview</vt:lpstr>
      <vt:lpstr>An experience last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fractions curriculum</vt:lpstr>
      <vt:lpstr>PowerPoint Presentation</vt:lpstr>
      <vt:lpstr>Our lesson</vt:lpstr>
      <vt:lpstr>Red rectangle</vt:lpstr>
      <vt:lpstr>The pedagogies</vt:lpstr>
      <vt:lpstr>Red rectangle</vt:lpstr>
      <vt:lpstr>Red rectangle</vt:lpstr>
      <vt:lpstr>Red rectangle</vt:lpstr>
      <vt:lpstr>The whole square</vt:lpstr>
      <vt:lpstr>Why high expectations?</vt:lpstr>
      <vt:lpstr>This connects to “mindsets”</vt:lpstr>
      <vt:lpstr>Students with growth mindset: </vt:lpstr>
      <vt:lpstr>Students with fixed mindset: </vt:lpstr>
      <vt:lpstr>Teachers can change mindsets</vt:lpstr>
      <vt:lpstr>Challenging tasks require students to</vt:lpstr>
      <vt:lpstr>The notion of classroom culture</vt:lpstr>
      <vt:lpstr>Some elements of this active support :</vt:lpstr>
      <vt:lpstr>PowerPoint Presentation</vt:lpstr>
      <vt:lpstr>In what ways is this approach culturally responsive?</vt:lpstr>
      <vt:lpstr>How does this connect to representation and language?</vt:lpstr>
    </vt:vector>
  </TitlesOfParts>
  <Company>Monash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difference: curriculum, pedagogy and assessment</dc:title>
  <dc:creator>staff</dc:creator>
  <cp:lastModifiedBy>Peter Sullivan</cp:lastModifiedBy>
  <cp:revision>49</cp:revision>
  <dcterms:created xsi:type="dcterms:W3CDTF">2012-06-26T21:43:24Z</dcterms:created>
  <dcterms:modified xsi:type="dcterms:W3CDTF">2013-06-11T03:11:27Z</dcterms:modified>
</cp:coreProperties>
</file>